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94" r:id="rId2"/>
  </p:sldMasterIdLst>
  <p:notesMasterIdLst>
    <p:notesMasterId r:id="rId23"/>
  </p:notesMasterIdLst>
  <p:handoutMasterIdLst>
    <p:handoutMasterId r:id="rId24"/>
  </p:handoutMasterIdLst>
  <p:sldIdLst>
    <p:sldId id="506" r:id="rId3"/>
    <p:sldId id="484" r:id="rId4"/>
    <p:sldId id="496" r:id="rId5"/>
    <p:sldId id="495" r:id="rId6"/>
    <p:sldId id="497" r:id="rId7"/>
    <p:sldId id="487" r:id="rId8"/>
    <p:sldId id="498" r:id="rId9"/>
    <p:sldId id="488" r:id="rId10"/>
    <p:sldId id="499" r:id="rId11"/>
    <p:sldId id="490" r:id="rId12"/>
    <p:sldId id="500" r:id="rId13"/>
    <p:sldId id="491" r:id="rId14"/>
    <p:sldId id="501" r:id="rId15"/>
    <p:sldId id="489" r:id="rId16"/>
    <p:sldId id="502" r:id="rId17"/>
    <p:sldId id="492" r:id="rId18"/>
    <p:sldId id="503" r:id="rId19"/>
    <p:sldId id="493" r:id="rId20"/>
    <p:sldId id="504" r:id="rId21"/>
    <p:sldId id="443" r:id="rId22"/>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18" clrIdx="0">
    <p:extLst>
      <p:ext uri="{19B8F6BF-5375-455C-9EA6-DF929625EA0E}">
        <p15:presenceInfo xmlns:p15="http://schemas.microsoft.com/office/powerpoint/2012/main" userId="S::cjwhite@kpmg.ca::0dea3d63-dcad-4748-a310-11ef28cac8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0AE"/>
    <a:srgbClr val="098E7E"/>
    <a:srgbClr val="0C233C"/>
    <a:srgbClr val="76D2FF"/>
    <a:srgbClr val="00B8F5"/>
    <a:srgbClr val="1E49E2"/>
    <a:srgbClr val="00338D"/>
    <a:srgbClr val="FFFFFF"/>
    <a:srgbClr val="E5E5E5"/>
    <a:srgbClr val="AC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4" autoAdjust="0"/>
    <p:restoredTop sz="96056" autoAdjust="0"/>
  </p:normalViewPr>
  <p:slideViewPr>
    <p:cSldViewPr snapToGrid="0" showGuides="1">
      <p:cViewPr varScale="1">
        <p:scale>
          <a:sx n="110" d="100"/>
          <a:sy n="110" d="100"/>
        </p:scale>
        <p:origin x="552"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7" d="100"/>
        <a:sy n="97" d="100"/>
      </p:scale>
      <p:origin x="0" y="0"/>
    </p:cViewPr>
  </p:sorterViewPr>
  <p:notesViewPr>
    <p:cSldViewPr snapToGrid="0" showGuides="1">
      <p:cViewPr varScale="1">
        <p:scale>
          <a:sx n="77" d="100"/>
          <a:sy n="77" d="100"/>
        </p:scale>
        <p:origin x="241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31/10/2023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31/10/2023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741301" y="1470479"/>
            <a:ext cx="6350010" cy="4445007"/>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1017666"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AE81D1E-EC03-4E35-9F55-9751C67CE0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w/ super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a:xfrm>
            <a:off x="995364" y="431800"/>
            <a:ext cx="10204704" cy="5334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993648" y="189259"/>
            <a:ext cx="10204704" cy="184666"/>
          </a:xfrm>
        </p:spPr>
        <p:txBody>
          <a:bodyPr>
            <a:noAutofit/>
          </a:bodyPr>
          <a:lstStyle>
            <a:lvl1pPr>
              <a:defRPr sz="1200"/>
            </a:lvl1pPr>
          </a:lstStyle>
          <a:p>
            <a:pPr lvl="0"/>
            <a:r>
              <a:rPr lang="en-US"/>
              <a:t>Click to edit Master text styles</a:t>
            </a:r>
          </a:p>
        </p:txBody>
      </p:sp>
    </p:spTree>
    <p:extLst>
      <p:ext uri="{BB962C8B-B14F-4D97-AF65-F5344CB8AC3E}">
        <p14:creationId xmlns:p14="http://schemas.microsoft.com/office/powerpoint/2010/main" val="527650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Only - Dark BG colour w/ supertitle">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
        <p:nvSpPr>
          <p:cNvPr id="6" name="Text Placeholder 3"/>
          <p:cNvSpPr>
            <a:spLocks noGrp="1"/>
          </p:cNvSpPr>
          <p:nvPr>
            <p:ph type="body" sz="quarter" idx="10"/>
          </p:nvPr>
        </p:nvSpPr>
        <p:spPr>
          <a:xfrm>
            <a:off x="993648" y="189259"/>
            <a:ext cx="10204704" cy="184666"/>
          </a:xfrm>
        </p:spPr>
        <p:txBody>
          <a:bodyPr>
            <a:noAutofit/>
          </a:bodyPr>
          <a:lstStyle>
            <a:lvl1pPr>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20310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45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One Column Text w/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704"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a:xfrm>
            <a:off x="995364" y="431800"/>
            <a:ext cx="10204704" cy="533400"/>
          </a:xfrm>
        </p:spPr>
        <p:txBody>
          <a:bodyPr/>
          <a:lstStyle/>
          <a:p>
            <a:r>
              <a:rPr lang="en-US"/>
              <a:t>Click to edit Master title style</a:t>
            </a:r>
            <a:endParaRPr lang="en-GB" dirty="0"/>
          </a:p>
        </p:txBody>
      </p:sp>
      <p:sp>
        <p:nvSpPr>
          <p:cNvPr id="4" name="Text Placeholder 3"/>
          <p:cNvSpPr>
            <a:spLocks noGrp="1"/>
          </p:cNvSpPr>
          <p:nvPr>
            <p:ph type="body" sz="quarter" idx="11"/>
          </p:nvPr>
        </p:nvSpPr>
        <p:spPr>
          <a:xfrm>
            <a:off x="993648" y="189259"/>
            <a:ext cx="10204704" cy="184666"/>
          </a:xfrm>
        </p:spPr>
        <p:txBody>
          <a:bodyPr>
            <a:noAutofit/>
          </a:bodyPr>
          <a:lstStyle>
            <a:lvl1pPr>
              <a:defRPr sz="1200"/>
            </a:lvl1pPr>
          </a:lstStyle>
          <a:p>
            <a:pPr lvl="0"/>
            <a:r>
              <a:rPr lang="en-US"/>
              <a:t>Click to edit Master text styles</a:t>
            </a:r>
          </a:p>
        </p:txBody>
      </p:sp>
    </p:spTree>
    <p:extLst>
      <p:ext uri="{BB962C8B-B14F-4D97-AF65-F5344CB8AC3E}">
        <p14:creationId xmlns:p14="http://schemas.microsoft.com/office/powerpoint/2010/main" val="2255801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a:xfrm>
            <a:off x="995364" y="431800"/>
            <a:ext cx="10204704" cy="533400"/>
          </a:xfrm>
        </p:spPr>
        <p:txBody>
          <a:bodyPr/>
          <a:lstStyle>
            <a:lvl1pPr>
              <a:defRPr/>
            </a:lvl1pPr>
          </a:lstStyle>
          <a:p>
            <a:r>
              <a:rPr lang="en-US" dirty="0"/>
              <a:t>Click to edit </a:t>
            </a:r>
            <a:br>
              <a:rPr lang="en-US" dirty="0"/>
            </a:br>
            <a:r>
              <a:rPr lang="en-US" dirty="0"/>
              <a:t>Master title style</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a:xfrm>
            <a:off x="995364" y="431800"/>
            <a:ext cx="10204704" cy="533400"/>
          </a:xfrm>
        </p:spPr>
        <p:txBody>
          <a:bodyPr/>
          <a:lstStyle>
            <a:lvl1pPr>
              <a:defRPr>
                <a:solidFill>
                  <a:schemeClr val="bg1"/>
                </a:solidFill>
              </a:defRPr>
            </a:lvl1pPr>
          </a:lstStyle>
          <a:p>
            <a:r>
              <a:rPr lang="en-US" dirty="0"/>
              <a:t>Click to edit </a:t>
            </a:r>
            <a:br>
              <a:rPr lang="en-US" dirty="0"/>
            </a:br>
            <a:r>
              <a:rPr lang="en-US" dirty="0"/>
              <a:t>Master title style</a:t>
            </a:r>
            <a:endParaRPr lang="en-GB" dirty="0"/>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1" name="TextBox 10">
            <a:extLst>
              <a:ext uri="{FF2B5EF4-FFF2-40B4-BE49-F238E27FC236}">
                <a16:creationId xmlns:a16="http://schemas.microsoft.com/office/drawing/2014/main" id="{EAD0735C-5333-49B3-9BB3-2DB5B223D2C2}"/>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399" y="1330126"/>
            <a:ext cx="10204704"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A67E0C1-2833-414F-8465-5CA23A34800F}"/>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Tree>
    <p:extLst>
      <p:ext uri="{BB962C8B-B14F-4D97-AF65-F5344CB8AC3E}">
        <p14:creationId xmlns:p14="http://schemas.microsoft.com/office/powerpoint/2010/main" val="1799372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60996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1" name="TextBox 10">
            <a:extLst>
              <a:ext uri="{FF2B5EF4-FFF2-40B4-BE49-F238E27FC236}">
                <a16:creationId xmlns:a16="http://schemas.microsoft.com/office/drawing/2014/main" id="{68764BCC-8A0E-43E4-96F7-738E1F0CB82A}"/>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Tree>
    <p:extLst>
      <p:ext uri="{BB962C8B-B14F-4D97-AF65-F5344CB8AC3E}">
        <p14:creationId xmlns:p14="http://schemas.microsoft.com/office/powerpoint/2010/main" val="5358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741301" y="1470479"/>
            <a:ext cx="3099633"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userDrawn="1">
            <p:ph type="body" sz="quarter" idx="11"/>
          </p:nvPr>
        </p:nvSpPr>
        <p:spPr>
          <a:xfrm>
            <a:off x="1017666"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38ADB91F-075F-40EA-BBF8-09E1B53E1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7973592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468853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78661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dirty="0"/>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90827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dirty="0"/>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dirty="0"/>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dirty="0"/>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413369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18019944"/>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77598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9" name="Text Placeholder 8"/>
          <p:cNvSpPr>
            <a:spLocks noGrp="1"/>
          </p:cNvSpPr>
          <p:nvPr>
            <p:ph type="body" sz="quarter" idx="10"/>
          </p:nvPr>
        </p:nvSpPr>
        <p:spPr>
          <a:xfrm>
            <a:off x="1003200"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0888"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18576"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176264"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9233951"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9499126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656602" y="736722"/>
            <a:ext cx="7794097" cy="545586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923066" y="5075895"/>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922009" y="1002219"/>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pic>
        <p:nvPicPr>
          <p:cNvPr id="7" name="Graphic 6">
            <a:extLst>
              <a:ext uri="{FF2B5EF4-FFF2-40B4-BE49-F238E27FC236}">
                <a16:creationId xmlns:a16="http://schemas.microsoft.com/office/drawing/2014/main" id="{FBDA91F4-0EDF-45F7-BE99-6872894A1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a:solidFill>
            <a:srgbClr val="E5E5E5"/>
          </a:solidFill>
        </p:spPr>
        <p:txBody>
          <a:bodyPr lIns="91440" tIns="1005840" rIns="91440"/>
          <a:lstStyle>
            <a:lvl1pPr>
              <a:defRPr sz="1600" b="1" spc="0"/>
            </a:lvl1pPr>
            <a:lvl2pPr>
              <a:defRPr sz="1600" b="0">
                <a:solidFill>
                  <a:schemeClr val="tx1"/>
                </a:solidFill>
              </a:defRPr>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a:extLst>
              <a:ext uri="{FF2B5EF4-FFF2-40B4-BE49-F238E27FC236}">
                <a16:creationId xmlns:a16="http://schemas.microsoft.com/office/drawing/2014/main" id="{B0A7138E-6EE9-4E16-AB30-D7C7DA3DCEFF}"/>
              </a:ext>
            </a:extLst>
          </p:cNvPr>
          <p:cNvSpPr>
            <a:spLocks noGrp="1"/>
          </p:cNvSpPr>
          <p:nvPr>
            <p:ph type="body" sz="quarter" idx="24" hasCustomPrompt="1"/>
          </p:nvPr>
        </p:nvSpPr>
        <p:spPr>
          <a:xfrm>
            <a:off x="998538" y="1630363"/>
            <a:ext cx="1906587" cy="563562"/>
          </a:xfrm>
          <a:solidFill>
            <a:srgbClr val="1E49E2"/>
          </a:solidFill>
        </p:spPr>
        <p:txBody>
          <a:bodyPr anchor="ctr"/>
          <a:lstStyle>
            <a:lvl1pPr algn="ctr">
              <a:defRPr sz="1800" b="1" kern="0">
                <a:solidFill>
                  <a:schemeClr val="bg1"/>
                </a:solidFill>
              </a:defRPr>
            </a:lvl1pPr>
          </a:lstStyle>
          <a:p>
            <a:pPr lvl="0"/>
            <a:r>
              <a:rPr lang="en-US" dirty="0"/>
              <a:t>Subtitle</a:t>
            </a:r>
          </a:p>
        </p:txBody>
      </p:sp>
      <p:sp>
        <p:nvSpPr>
          <p:cNvPr id="15" name="Text Placeholder 3">
            <a:extLst>
              <a:ext uri="{FF2B5EF4-FFF2-40B4-BE49-F238E27FC236}">
                <a16:creationId xmlns:a16="http://schemas.microsoft.com/office/drawing/2014/main" id="{4E652417-F61A-4ABE-AAED-E30436B90B12}"/>
              </a:ext>
            </a:extLst>
          </p:cNvPr>
          <p:cNvSpPr>
            <a:spLocks noGrp="1"/>
          </p:cNvSpPr>
          <p:nvPr>
            <p:ph type="body" sz="quarter" idx="25" hasCustomPrompt="1"/>
          </p:nvPr>
        </p:nvSpPr>
        <p:spPr>
          <a:xfrm>
            <a:off x="3073464" y="1630363"/>
            <a:ext cx="1906587" cy="563562"/>
          </a:xfrm>
          <a:solidFill>
            <a:schemeClr val="tx2"/>
          </a:solidFill>
        </p:spPr>
        <p:txBody>
          <a:bodyPr anchor="ctr"/>
          <a:lstStyle>
            <a:lvl1pPr algn="ctr">
              <a:defRPr sz="1800" b="1" kern="0">
                <a:solidFill>
                  <a:schemeClr val="bg1"/>
                </a:solidFill>
              </a:defRPr>
            </a:lvl1pPr>
          </a:lstStyle>
          <a:p>
            <a:pPr lvl="0"/>
            <a:r>
              <a:rPr lang="en-US" dirty="0"/>
              <a:t>Subtitle</a:t>
            </a:r>
          </a:p>
        </p:txBody>
      </p:sp>
      <p:sp>
        <p:nvSpPr>
          <p:cNvPr id="16" name="Text Placeholder 3">
            <a:extLst>
              <a:ext uri="{FF2B5EF4-FFF2-40B4-BE49-F238E27FC236}">
                <a16:creationId xmlns:a16="http://schemas.microsoft.com/office/drawing/2014/main" id="{31218554-B99A-45E3-9AE4-434D8CA5AD2C}"/>
              </a:ext>
            </a:extLst>
          </p:cNvPr>
          <p:cNvSpPr>
            <a:spLocks noGrp="1"/>
          </p:cNvSpPr>
          <p:nvPr>
            <p:ph type="body" sz="quarter" idx="26" hasCustomPrompt="1"/>
          </p:nvPr>
        </p:nvSpPr>
        <p:spPr>
          <a:xfrm>
            <a:off x="5140699" y="1630363"/>
            <a:ext cx="1906587" cy="563562"/>
          </a:xfrm>
          <a:solidFill>
            <a:schemeClr val="accent4"/>
          </a:solidFill>
        </p:spPr>
        <p:txBody>
          <a:bodyPr anchor="ctr"/>
          <a:lstStyle>
            <a:lvl1pPr algn="ctr">
              <a:defRPr sz="1800" b="1" kern="0">
                <a:solidFill>
                  <a:schemeClr val="bg1"/>
                </a:solidFill>
              </a:defRPr>
            </a:lvl1pPr>
          </a:lstStyle>
          <a:p>
            <a:pPr lvl="0"/>
            <a:r>
              <a:rPr lang="en-US" dirty="0"/>
              <a:t>Subtitle</a:t>
            </a:r>
          </a:p>
        </p:txBody>
      </p:sp>
      <p:sp>
        <p:nvSpPr>
          <p:cNvPr id="17" name="Text Placeholder 3">
            <a:extLst>
              <a:ext uri="{FF2B5EF4-FFF2-40B4-BE49-F238E27FC236}">
                <a16:creationId xmlns:a16="http://schemas.microsoft.com/office/drawing/2014/main" id="{BFCA38BE-76B7-4635-8179-9D7DD99CD973}"/>
              </a:ext>
            </a:extLst>
          </p:cNvPr>
          <p:cNvSpPr>
            <a:spLocks noGrp="1"/>
          </p:cNvSpPr>
          <p:nvPr>
            <p:ph type="body" sz="quarter" idx="27" hasCustomPrompt="1"/>
          </p:nvPr>
        </p:nvSpPr>
        <p:spPr>
          <a:xfrm>
            <a:off x="7207934" y="1630363"/>
            <a:ext cx="1906587" cy="563562"/>
          </a:xfrm>
          <a:solidFill>
            <a:schemeClr val="accent3"/>
          </a:solidFill>
        </p:spPr>
        <p:txBody>
          <a:bodyPr anchor="ctr"/>
          <a:lstStyle>
            <a:lvl1pPr algn="ctr">
              <a:defRPr sz="1800" b="1" kern="0">
                <a:solidFill>
                  <a:schemeClr val="bg1"/>
                </a:solidFill>
              </a:defRPr>
            </a:lvl1pPr>
          </a:lstStyle>
          <a:p>
            <a:pPr lvl="0"/>
            <a:r>
              <a:rPr lang="en-US" dirty="0"/>
              <a:t>Subtitle</a:t>
            </a:r>
          </a:p>
        </p:txBody>
      </p:sp>
      <p:sp>
        <p:nvSpPr>
          <p:cNvPr id="18" name="Text Placeholder 3">
            <a:extLst>
              <a:ext uri="{FF2B5EF4-FFF2-40B4-BE49-F238E27FC236}">
                <a16:creationId xmlns:a16="http://schemas.microsoft.com/office/drawing/2014/main" id="{D2020005-E0B8-4233-8022-8AC559F11D2F}"/>
              </a:ext>
            </a:extLst>
          </p:cNvPr>
          <p:cNvSpPr>
            <a:spLocks noGrp="1"/>
          </p:cNvSpPr>
          <p:nvPr>
            <p:ph type="body" sz="quarter" idx="28" hasCustomPrompt="1"/>
          </p:nvPr>
        </p:nvSpPr>
        <p:spPr>
          <a:xfrm>
            <a:off x="9280798" y="1630363"/>
            <a:ext cx="1906587" cy="563562"/>
          </a:xfrm>
          <a:solidFill>
            <a:schemeClr val="accent1"/>
          </a:solidFill>
        </p:spPr>
        <p:txBody>
          <a:bodyPr anchor="ctr"/>
          <a:lstStyle>
            <a:lvl1pPr algn="ctr">
              <a:defRPr sz="1800" b="1" kern="0">
                <a:solidFill>
                  <a:schemeClr val="bg1"/>
                </a:solidFill>
              </a:defRPr>
            </a:lvl1pPr>
          </a:lstStyle>
          <a:p>
            <a:pPr lvl="0"/>
            <a:r>
              <a:rPr lang="en-US" dirty="0"/>
              <a:t>Subtitle</a:t>
            </a:r>
          </a:p>
        </p:txBody>
      </p:sp>
    </p:spTree>
    <p:extLst>
      <p:ext uri="{BB962C8B-B14F-4D97-AF65-F5344CB8AC3E}">
        <p14:creationId xmlns:p14="http://schemas.microsoft.com/office/powerpoint/2010/main" val="3212639141"/>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36958581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3604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55353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13" name="Text Placeholder 8"/>
          <p:cNvSpPr>
            <a:spLocks noGrp="1"/>
          </p:cNvSpPr>
          <p:nvPr>
            <p:ph type="body" sz="quarter" idx="19"/>
          </p:nvPr>
        </p:nvSpPr>
        <p:spPr>
          <a:xfrm>
            <a:off x="100320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3604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3604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556956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4325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43250"/>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Click to 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722336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US" sz="1000" b="0" noProof="0" dirty="0">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741301" y="1470479"/>
            <a:ext cx="6350010" cy="4445007"/>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1017666"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9" name="Graphic 8">
            <a:extLst>
              <a:ext uri="{FF2B5EF4-FFF2-40B4-BE49-F238E27FC236}">
                <a16:creationId xmlns:a16="http://schemas.microsoft.com/office/drawing/2014/main" id="{3AE81D1E-EC03-4E35-9F55-9751C67CE0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76276910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686675" y="736722"/>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953138" y="5075895"/>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ctrTitle" hasCustomPrompt="1"/>
          </p:nvPr>
        </p:nvSpPr>
        <p:spPr>
          <a:xfrm>
            <a:off x="7953138" y="1002219"/>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pic>
        <p:nvPicPr>
          <p:cNvPr id="11"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741301" y="1470479"/>
            <a:ext cx="3099633"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userDrawn="1">
            <p:ph type="body" sz="quarter" idx="11"/>
          </p:nvPr>
        </p:nvSpPr>
        <p:spPr>
          <a:xfrm>
            <a:off x="1017666"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7" name="Graphic 6">
            <a:extLst>
              <a:ext uri="{FF2B5EF4-FFF2-40B4-BE49-F238E27FC236}">
                <a16:creationId xmlns:a16="http://schemas.microsoft.com/office/drawing/2014/main" id="{38ADB91F-075F-40EA-BBF8-09E1B53E1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25359334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656602" y="736722"/>
            <a:ext cx="7794097" cy="545586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923066" y="5075895"/>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922009" y="1002219"/>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pic>
        <p:nvPicPr>
          <p:cNvPr id="7" name="Graphic 6">
            <a:extLst>
              <a:ext uri="{FF2B5EF4-FFF2-40B4-BE49-F238E27FC236}">
                <a16:creationId xmlns:a16="http://schemas.microsoft.com/office/drawing/2014/main" id="{FBDA91F4-0EDF-45F7-BE99-6872894A1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55502974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686675" y="736722"/>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953138" y="5075895"/>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2" name="Title 1"/>
          <p:cNvSpPr>
            <a:spLocks noGrp="1"/>
          </p:cNvSpPr>
          <p:nvPr>
            <p:ph type="ctrTitle" hasCustomPrompt="1"/>
          </p:nvPr>
        </p:nvSpPr>
        <p:spPr>
          <a:xfrm>
            <a:off x="7953138" y="1002219"/>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pic>
        <p:nvPicPr>
          <p:cNvPr id="11"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5532838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741301" y="1468380"/>
            <a:ext cx="5885053" cy="4087973"/>
          </a:xfrm>
          <a:solidFill>
            <a:schemeClr val="accent1"/>
          </a:solidFill>
        </p:spPr>
        <p:txBody>
          <a:bodyPr anchor="ctr"/>
          <a:lstStyle>
            <a:lvl1pPr algn="ctr">
              <a:defRPr sz="1000" b="0">
                <a:solidFill>
                  <a:schemeClr val="bg1"/>
                </a:solidFill>
              </a:defRPr>
            </a:lvl1pPr>
          </a:lstStyle>
          <a:p>
            <a:r>
              <a:rPr lang="en-US" dirty="0"/>
              <a:t>Click icon to add picture</a:t>
            </a:r>
            <a:endParaRPr lang="en-GB" dirty="0"/>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10" name="Graphic 9">
            <a:extLst>
              <a:ext uri="{FF2B5EF4-FFF2-40B4-BE49-F238E27FC236}">
                <a16:creationId xmlns:a16="http://schemas.microsoft.com/office/drawing/2014/main" id="{7C82C8FF-4554-4D33-9E91-3BB7D4A856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2337" y="736722"/>
            <a:ext cx="914400" cy="368346"/>
          </a:xfrm>
          <a:prstGeom prst="rect">
            <a:avLst/>
          </a:prstGeom>
        </p:spPr>
      </p:pic>
    </p:spTree>
    <p:extLst>
      <p:ext uri="{BB962C8B-B14F-4D97-AF65-F5344CB8AC3E}">
        <p14:creationId xmlns:p14="http://schemas.microsoft.com/office/powerpoint/2010/main" val="3945456511"/>
      </p:ext>
    </p:extLst>
  </p:cSld>
  <p:clrMapOvr>
    <a:masterClrMapping/>
  </p:clrMapOvr>
  <p:extLst>
    <p:ext uri="{DCECCB84-F9BA-43D5-87BE-67443E8EF086}">
      <p15:sldGuideLst xmlns:p15="http://schemas.microsoft.com/office/powerpoint/2012/main">
        <p15:guide id="1" orient="horz" pos="349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741301" y="732868"/>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8" name="Graphic 7">
            <a:extLst>
              <a:ext uri="{FF2B5EF4-FFF2-40B4-BE49-F238E27FC236}">
                <a16:creationId xmlns:a16="http://schemas.microsoft.com/office/drawing/2014/main" id="{20418D56-2AD4-4649-A855-7B7DABEE4F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89910" y="736722"/>
            <a:ext cx="914400" cy="368346"/>
          </a:xfrm>
          <a:prstGeom prst="rect">
            <a:avLst/>
          </a:prstGeom>
        </p:spPr>
      </p:pic>
    </p:spTree>
    <p:extLst>
      <p:ext uri="{BB962C8B-B14F-4D97-AF65-F5344CB8AC3E}">
        <p14:creationId xmlns:p14="http://schemas.microsoft.com/office/powerpoint/2010/main" val="4806759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09676"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3432043"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3432043"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1477511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E7BB0B-BEED-EA64-D388-F1FAE4B6B7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Title 1"/>
          <p:cNvSpPr>
            <a:spLocks noGrp="1"/>
          </p:cNvSpPr>
          <p:nvPr>
            <p:ph type="ctrTitle" hasCustomPrompt="1"/>
          </p:nvPr>
        </p:nvSpPr>
        <p:spPr>
          <a:xfrm>
            <a:off x="741302" y="1456388"/>
            <a:ext cx="5506648" cy="3442681"/>
          </a:xfrm>
          <a:noFill/>
          <a:ln w="3175">
            <a:noFill/>
            <a:prstDash val="lgDash"/>
          </a:ln>
        </p:spPr>
        <p:txBody>
          <a:bodyPr lIns="0" tIns="0" rIns="0" bIns="0" anchor="t" anchorCtr="0">
            <a:noAutofit/>
          </a:bodyPr>
          <a:lstStyle>
            <a:lvl1pPr algn="l">
              <a:defRPr sz="6600" baseline="0">
                <a:solidFill>
                  <a:srgbClr val="00338D"/>
                </a:solidFill>
              </a:defRPr>
            </a:lvl1pPr>
          </a:lstStyle>
          <a:p>
            <a:r>
              <a:rPr lang="en-GB" dirty="0"/>
              <a:t>Title slide text only</a:t>
            </a:r>
            <a:endParaRPr lang="en-US" dirty="0"/>
          </a:p>
        </p:txBody>
      </p:sp>
      <p:sp>
        <p:nvSpPr>
          <p:cNvPr id="6" name="Text Placeholder 3"/>
          <p:cNvSpPr>
            <a:spLocks noGrp="1"/>
          </p:cNvSpPr>
          <p:nvPr userDrawn="1">
            <p:ph type="body" sz="quarter" idx="11"/>
          </p:nvPr>
        </p:nvSpPr>
        <p:spPr>
          <a:xfrm>
            <a:off x="741302" y="5007009"/>
            <a:ext cx="5506648" cy="810000"/>
          </a:xfrm>
          <a:ln w="3175">
            <a:noFill/>
            <a:prstDash val="lgDash"/>
          </a:ln>
        </p:spPr>
        <p:txBody>
          <a:bodyPr wrap="square" anchor="b">
            <a:noAutofit/>
          </a:bodyPr>
          <a:lstStyle>
            <a:lvl1pPr>
              <a:defRPr sz="1400">
                <a:solidFill>
                  <a:srgbClr val="00338D"/>
                </a:solidFill>
              </a:defRPr>
            </a:lvl1pPr>
            <a:lvl2pPr>
              <a:defRPr sz="1400">
                <a:solidFill>
                  <a:srgbClr val="00338D"/>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9"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749815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Right Vertical Window Image_Cobalt Blu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93DE53-C5AB-FDC7-66DC-C0632177EB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Title 1"/>
          <p:cNvSpPr>
            <a:spLocks noGrp="1"/>
          </p:cNvSpPr>
          <p:nvPr>
            <p:ph type="ctrTitle" hasCustomPrompt="1"/>
          </p:nvPr>
        </p:nvSpPr>
        <p:spPr>
          <a:xfrm>
            <a:off x="741302" y="1456389"/>
            <a:ext cx="5506648" cy="1169854"/>
          </a:xfrm>
          <a:noFill/>
          <a:ln w="3175">
            <a:noFill/>
            <a:prstDash val="lgDash"/>
          </a:ln>
        </p:spPr>
        <p:txBody>
          <a:bodyPr lIns="0" tIns="0" rIns="0" bIns="0" anchor="t" anchorCtr="0">
            <a:noAutofit/>
          </a:bodyPr>
          <a:lstStyle>
            <a:lvl1pPr algn="l">
              <a:defRPr sz="6600" baseline="0">
                <a:solidFill>
                  <a:srgbClr val="00338D"/>
                </a:solidFill>
              </a:defRPr>
            </a:lvl1pPr>
          </a:lstStyle>
          <a:p>
            <a:r>
              <a:rPr lang="en-GB" dirty="0"/>
              <a:t>Title slide text only</a:t>
            </a:r>
            <a:endParaRPr lang="en-US" dirty="0"/>
          </a:p>
        </p:txBody>
      </p:sp>
      <p:sp>
        <p:nvSpPr>
          <p:cNvPr id="6" name="Text Placeholder 3"/>
          <p:cNvSpPr>
            <a:spLocks noGrp="1"/>
          </p:cNvSpPr>
          <p:nvPr userDrawn="1">
            <p:ph type="body" sz="quarter" idx="11"/>
          </p:nvPr>
        </p:nvSpPr>
        <p:spPr>
          <a:xfrm>
            <a:off x="741302" y="2977565"/>
            <a:ext cx="5506648" cy="913952"/>
          </a:xfrm>
          <a:ln w="3175">
            <a:noFill/>
            <a:prstDash val="lgDash"/>
          </a:ln>
        </p:spPr>
        <p:txBody>
          <a:bodyPr wrap="square" anchor="b">
            <a:noAutofit/>
          </a:bodyPr>
          <a:lstStyle>
            <a:lvl1pPr>
              <a:defRPr sz="1400">
                <a:solidFill>
                  <a:srgbClr val="00338D"/>
                </a:solidFill>
              </a:defRPr>
            </a:lvl1pPr>
            <a:lvl2pPr>
              <a:defRPr sz="1400">
                <a:solidFill>
                  <a:srgbClr val="00338D"/>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Edit Master text styles</a:t>
            </a:r>
          </a:p>
          <a:p>
            <a:pPr lvl="1"/>
            <a:r>
              <a:rPr lang="en-US" dirty="0"/>
              <a:t>Second level</a:t>
            </a:r>
          </a:p>
        </p:txBody>
      </p:sp>
      <p:pic>
        <p:nvPicPr>
          <p:cNvPr id="9"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0444535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3676440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w/ super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a:xfrm>
            <a:off x="995364" y="431800"/>
            <a:ext cx="10204704" cy="5334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993648" y="189259"/>
            <a:ext cx="10204704" cy="184666"/>
          </a:xfrm>
        </p:spPr>
        <p:txBody>
          <a:bodyPr>
            <a:noAutofit/>
          </a:bodyPr>
          <a:lstStyle>
            <a:lvl1pPr>
              <a:defRPr sz="1200"/>
            </a:lvl1pPr>
          </a:lstStyle>
          <a:p>
            <a:pPr lvl="0"/>
            <a:r>
              <a:rPr lang="en-US"/>
              <a:t>Edit Master text styles</a:t>
            </a:r>
          </a:p>
        </p:txBody>
      </p:sp>
    </p:spTree>
    <p:extLst>
      <p:ext uri="{BB962C8B-B14F-4D97-AF65-F5344CB8AC3E}">
        <p14:creationId xmlns:p14="http://schemas.microsoft.com/office/powerpoint/2010/main" val="37766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741301" y="1468380"/>
            <a:ext cx="5885053" cy="4087973"/>
          </a:xfrm>
          <a:solidFill>
            <a:schemeClr val="accent1"/>
          </a:solidFill>
        </p:spPr>
        <p:txBody>
          <a:bodyPr anchor="ctr"/>
          <a:lstStyle>
            <a:lvl1pPr algn="ctr">
              <a:defRPr sz="1000" b="0">
                <a:solidFill>
                  <a:schemeClr val="bg1"/>
                </a:solidFill>
              </a:defRPr>
            </a:lvl1pPr>
          </a:lstStyle>
          <a:p>
            <a:r>
              <a:rPr lang="en-US" dirty="0"/>
              <a:t>Click icon to add picture</a:t>
            </a:r>
            <a:endParaRPr lang="en-GB" dirty="0"/>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7C82C8FF-4554-4D33-9E91-3BB7D4A856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2337" y="736722"/>
            <a:ext cx="914400" cy="368346"/>
          </a:xfrm>
          <a:prstGeom prst="rect">
            <a:avLst/>
          </a:prstGeom>
        </p:spPr>
      </p:pic>
    </p:spTree>
    <p:extLst>
      <p:ext uri="{BB962C8B-B14F-4D97-AF65-F5344CB8AC3E}">
        <p14:creationId xmlns:p14="http://schemas.microsoft.com/office/powerpoint/2010/main" val="4033362024"/>
      </p:ext>
    </p:extLst>
  </p:cSld>
  <p:clrMapOvr>
    <a:masterClrMapping/>
  </p:clrMapOvr>
  <p:extLst>
    <p:ext uri="{DCECCB84-F9BA-43D5-87BE-67443E8EF086}">
      <p15:sldGuideLst xmlns:p15="http://schemas.microsoft.com/office/powerpoint/2012/main">
        <p15:guide id="1" orient="horz" pos="349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30643802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Only - Dark BG colour w/ supertitle">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
        <p:nvSpPr>
          <p:cNvPr id="6" name="Text Placeholder 3"/>
          <p:cNvSpPr>
            <a:spLocks noGrp="1"/>
          </p:cNvSpPr>
          <p:nvPr>
            <p:ph type="body" sz="quarter" idx="10"/>
          </p:nvPr>
        </p:nvSpPr>
        <p:spPr>
          <a:xfrm>
            <a:off x="993648" y="189259"/>
            <a:ext cx="10204704" cy="184666"/>
          </a:xfrm>
        </p:spPr>
        <p:txBody>
          <a:bodyPr>
            <a:noAutofit/>
          </a:bodyPr>
          <a:lstStyle>
            <a:lvl1pPr>
              <a:defRPr sz="1200">
                <a:solidFill>
                  <a:schemeClr val="bg1"/>
                </a:solidFill>
              </a:defRPr>
            </a:lvl1pPr>
          </a:lstStyle>
          <a:p>
            <a:pPr lvl="0"/>
            <a:r>
              <a:rPr lang="en-US"/>
              <a:t>Edit Master text styles</a:t>
            </a:r>
          </a:p>
        </p:txBody>
      </p:sp>
    </p:spTree>
    <p:extLst>
      <p:ext uri="{BB962C8B-B14F-4D97-AF65-F5344CB8AC3E}">
        <p14:creationId xmlns:p14="http://schemas.microsoft.com/office/powerpoint/2010/main" val="30026381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45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4254459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One Column Text w/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704"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a:xfrm>
            <a:off x="995364" y="431800"/>
            <a:ext cx="10204704" cy="533400"/>
          </a:xfrm>
        </p:spPr>
        <p:txBody>
          <a:bodyPr/>
          <a:lstStyle/>
          <a:p>
            <a:r>
              <a:rPr lang="en-US"/>
              <a:t>Click to edit Master title style</a:t>
            </a:r>
            <a:endParaRPr lang="en-GB" dirty="0"/>
          </a:p>
        </p:txBody>
      </p:sp>
      <p:sp>
        <p:nvSpPr>
          <p:cNvPr id="4" name="Text Placeholder 3"/>
          <p:cNvSpPr>
            <a:spLocks noGrp="1"/>
          </p:cNvSpPr>
          <p:nvPr>
            <p:ph type="body" sz="quarter" idx="11"/>
          </p:nvPr>
        </p:nvSpPr>
        <p:spPr>
          <a:xfrm>
            <a:off x="993648" y="189259"/>
            <a:ext cx="10204704" cy="184666"/>
          </a:xfrm>
        </p:spPr>
        <p:txBody>
          <a:bodyPr>
            <a:noAutofit/>
          </a:bodyPr>
          <a:lstStyle>
            <a:lvl1pPr>
              <a:defRPr sz="1200"/>
            </a:lvl1pPr>
          </a:lstStyle>
          <a:p>
            <a:pPr lvl="0"/>
            <a:r>
              <a:rPr lang="en-US"/>
              <a:t>Edit Master text styles</a:t>
            </a:r>
          </a:p>
        </p:txBody>
      </p:sp>
    </p:spTree>
    <p:extLst>
      <p:ext uri="{BB962C8B-B14F-4D97-AF65-F5344CB8AC3E}">
        <p14:creationId xmlns:p14="http://schemas.microsoft.com/office/powerpoint/2010/main" val="21058589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a:xfrm>
            <a:off x="995364" y="431800"/>
            <a:ext cx="10204704" cy="533400"/>
          </a:xfrm>
        </p:spPr>
        <p:txBody>
          <a:bodyPr/>
          <a:lstStyle>
            <a:lvl1pPr>
              <a:defRPr/>
            </a:lvl1pPr>
          </a:lstStyle>
          <a:p>
            <a:r>
              <a:rPr lang="en-US" dirty="0"/>
              <a:t>Click to edit </a:t>
            </a:r>
            <a:br>
              <a:rPr lang="en-US" dirty="0"/>
            </a:br>
            <a:r>
              <a:rPr lang="en-US" dirty="0"/>
              <a:t>Master title style</a:t>
            </a:r>
            <a:endParaRPr lang="en-GB" dirty="0"/>
          </a:p>
        </p:txBody>
      </p:sp>
    </p:spTree>
    <p:extLst>
      <p:ext uri="{BB962C8B-B14F-4D97-AF65-F5344CB8AC3E}">
        <p14:creationId xmlns:p14="http://schemas.microsoft.com/office/powerpoint/2010/main" val="3098331813"/>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a:xfrm>
            <a:off x="995364" y="431800"/>
            <a:ext cx="10204704" cy="533400"/>
          </a:xfrm>
        </p:spPr>
        <p:txBody>
          <a:bodyPr/>
          <a:lstStyle>
            <a:lvl1pPr>
              <a:defRPr>
                <a:solidFill>
                  <a:schemeClr val="bg1"/>
                </a:solidFill>
              </a:defRPr>
            </a:lvl1pPr>
          </a:lstStyle>
          <a:p>
            <a:r>
              <a:rPr lang="en-US" dirty="0"/>
              <a:t>Click to edit </a:t>
            </a:r>
            <a:br>
              <a:rPr lang="en-US" dirty="0"/>
            </a:br>
            <a:r>
              <a:rPr lang="en-US" dirty="0"/>
              <a:t>Master title style</a:t>
            </a:r>
            <a:endParaRPr lang="en-GB" dirty="0"/>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1" name="TextBox 10">
            <a:extLst>
              <a:ext uri="{FF2B5EF4-FFF2-40B4-BE49-F238E27FC236}">
                <a16:creationId xmlns:a16="http://schemas.microsoft.com/office/drawing/2014/main" id="{EAD0735C-5333-49B3-9BB3-2DB5B223D2C2}"/>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321799929"/>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399" y="1330126"/>
            <a:ext cx="10204704"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A67E0C1-2833-414F-8465-5CA23A34800F}"/>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1430006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349921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1" name="TextBox 10">
            <a:extLst>
              <a:ext uri="{FF2B5EF4-FFF2-40B4-BE49-F238E27FC236}">
                <a16:creationId xmlns:a16="http://schemas.microsoft.com/office/drawing/2014/main" id="{68764BCC-8A0E-43E4-96F7-738E1F0CB82A}"/>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19661512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931936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741301" y="732868"/>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20418D56-2AD4-4649-A855-7B7DABEE4F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89910" y="736722"/>
            <a:ext cx="914400" cy="368346"/>
          </a:xfrm>
          <a:prstGeom prst="rect">
            <a:avLst/>
          </a:prstGeom>
        </p:spPr>
      </p:pic>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08410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dirty="0"/>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955672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dirty="0"/>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dirty="0"/>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dirty="0"/>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463213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12760191"/>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765020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38452060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9" name="Text Placeholder 8"/>
          <p:cNvSpPr>
            <a:spLocks noGrp="1"/>
          </p:cNvSpPr>
          <p:nvPr>
            <p:ph type="body" sz="quarter" idx="10"/>
          </p:nvPr>
        </p:nvSpPr>
        <p:spPr>
          <a:xfrm>
            <a:off x="1003200"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0888"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18576"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176264"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9233951"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8929900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2482044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3887225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a:solidFill>
            <a:srgbClr val="E5E5E5"/>
          </a:solidFill>
        </p:spPr>
        <p:txBody>
          <a:bodyPr lIns="91440" tIns="1005840" rIns="91440"/>
          <a:lstStyle>
            <a:lvl1pPr>
              <a:defRPr sz="1600" b="1" spc="0"/>
            </a:lvl1pPr>
            <a:lvl2pPr>
              <a:defRPr sz="1600" b="0">
                <a:solidFill>
                  <a:schemeClr val="tx1"/>
                </a:solidFill>
              </a:defRPr>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a:extLst>
              <a:ext uri="{FF2B5EF4-FFF2-40B4-BE49-F238E27FC236}">
                <a16:creationId xmlns:a16="http://schemas.microsoft.com/office/drawing/2014/main" id="{B0A7138E-6EE9-4E16-AB30-D7C7DA3DCEFF}"/>
              </a:ext>
            </a:extLst>
          </p:cNvPr>
          <p:cNvSpPr>
            <a:spLocks noGrp="1"/>
          </p:cNvSpPr>
          <p:nvPr>
            <p:ph type="body" sz="quarter" idx="24" hasCustomPrompt="1"/>
          </p:nvPr>
        </p:nvSpPr>
        <p:spPr>
          <a:xfrm>
            <a:off x="998538" y="1630363"/>
            <a:ext cx="1906587" cy="563562"/>
          </a:xfrm>
          <a:solidFill>
            <a:srgbClr val="1E49E2"/>
          </a:solidFill>
        </p:spPr>
        <p:txBody>
          <a:bodyPr anchor="ctr"/>
          <a:lstStyle>
            <a:lvl1pPr algn="ctr">
              <a:defRPr sz="1800" b="1" kern="0">
                <a:solidFill>
                  <a:schemeClr val="bg1"/>
                </a:solidFill>
              </a:defRPr>
            </a:lvl1pPr>
          </a:lstStyle>
          <a:p>
            <a:pPr lvl="0"/>
            <a:r>
              <a:rPr lang="en-US" dirty="0"/>
              <a:t>Subtitle</a:t>
            </a:r>
          </a:p>
        </p:txBody>
      </p:sp>
      <p:sp>
        <p:nvSpPr>
          <p:cNvPr id="15" name="Text Placeholder 3">
            <a:extLst>
              <a:ext uri="{FF2B5EF4-FFF2-40B4-BE49-F238E27FC236}">
                <a16:creationId xmlns:a16="http://schemas.microsoft.com/office/drawing/2014/main" id="{4E652417-F61A-4ABE-AAED-E30436B90B12}"/>
              </a:ext>
            </a:extLst>
          </p:cNvPr>
          <p:cNvSpPr>
            <a:spLocks noGrp="1"/>
          </p:cNvSpPr>
          <p:nvPr>
            <p:ph type="body" sz="quarter" idx="25" hasCustomPrompt="1"/>
          </p:nvPr>
        </p:nvSpPr>
        <p:spPr>
          <a:xfrm>
            <a:off x="3073464" y="1630363"/>
            <a:ext cx="1906587" cy="563562"/>
          </a:xfrm>
          <a:solidFill>
            <a:schemeClr val="tx2"/>
          </a:solidFill>
        </p:spPr>
        <p:txBody>
          <a:bodyPr anchor="ctr"/>
          <a:lstStyle>
            <a:lvl1pPr algn="ctr">
              <a:defRPr sz="1800" b="1" kern="0">
                <a:solidFill>
                  <a:schemeClr val="bg1"/>
                </a:solidFill>
              </a:defRPr>
            </a:lvl1pPr>
          </a:lstStyle>
          <a:p>
            <a:pPr lvl="0"/>
            <a:r>
              <a:rPr lang="en-US" dirty="0"/>
              <a:t>Subtitle</a:t>
            </a:r>
          </a:p>
        </p:txBody>
      </p:sp>
      <p:sp>
        <p:nvSpPr>
          <p:cNvPr id="16" name="Text Placeholder 3">
            <a:extLst>
              <a:ext uri="{FF2B5EF4-FFF2-40B4-BE49-F238E27FC236}">
                <a16:creationId xmlns:a16="http://schemas.microsoft.com/office/drawing/2014/main" id="{31218554-B99A-45E3-9AE4-434D8CA5AD2C}"/>
              </a:ext>
            </a:extLst>
          </p:cNvPr>
          <p:cNvSpPr>
            <a:spLocks noGrp="1"/>
          </p:cNvSpPr>
          <p:nvPr>
            <p:ph type="body" sz="quarter" idx="26" hasCustomPrompt="1"/>
          </p:nvPr>
        </p:nvSpPr>
        <p:spPr>
          <a:xfrm>
            <a:off x="5140699" y="1630363"/>
            <a:ext cx="1906587" cy="563562"/>
          </a:xfrm>
          <a:solidFill>
            <a:schemeClr val="accent4"/>
          </a:solidFill>
        </p:spPr>
        <p:txBody>
          <a:bodyPr anchor="ctr"/>
          <a:lstStyle>
            <a:lvl1pPr algn="ctr">
              <a:defRPr sz="1800" b="1" kern="0">
                <a:solidFill>
                  <a:schemeClr val="bg1"/>
                </a:solidFill>
              </a:defRPr>
            </a:lvl1pPr>
          </a:lstStyle>
          <a:p>
            <a:pPr lvl="0"/>
            <a:r>
              <a:rPr lang="en-US" dirty="0"/>
              <a:t>Subtitle</a:t>
            </a:r>
          </a:p>
        </p:txBody>
      </p:sp>
      <p:sp>
        <p:nvSpPr>
          <p:cNvPr id="17" name="Text Placeholder 3">
            <a:extLst>
              <a:ext uri="{FF2B5EF4-FFF2-40B4-BE49-F238E27FC236}">
                <a16:creationId xmlns:a16="http://schemas.microsoft.com/office/drawing/2014/main" id="{BFCA38BE-76B7-4635-8179-9D7DD99CD973}"/>
              </a:ext>
            </a:extLst>
          </p:cNvPr>
          <p:cNvSpPr>
            <a:spLocks noGrp="1"/>
          </p:cNvSpPr>
          <p:nvPr>
            <p:ph type="body" sz="quarter" idx="27" hasCustomPrompt="1"/>
          </p:nvPr>
        </p:nvSpPr>
        <p:spPr>
          <a:xfrm>
            <a:off x="7207934" y="1630363"/>
            <a:ext cx="1906587" cy="563562"/>
          </a:xfrm>
          <a:solidFill>
            <a:schemeClr val="accent3"/>
          </a:solidFill>
        </p:spPr>
        <p:txBody>
          <a:bodyPr anchor="ctr"/>
          <a:lstStyle>
            <a:lvl1pPr algn="ctr">
              <a:defRPr sz="1800" b="1" kern="0">
                <a:solidFill>
                  <a:schemeClr val="bg1"/>
                </a:solidFill>
              </a:defRPr>
            </a:lvl1pPr>
          </a:lstStyle>
          <a:p>
            <a:pPr lvl="0"/>
            <a:r>
              <a:rPr lang="en-US" dirty="0"/>
              <a:t>Subtitle</a:t>
            </a:r>
          </a:p>
        </p:txBody>
      </p:sp>
      <p:sp>
        <p:nvSpPr>
          <p:cNvPr id="18" name="Text Placeholder 3">
            <a:extLst>
              <a:ext uri="{FF2B5EF4-FFF2-40B4-BE49-F238E27FC236}">
                <a16:creationId xmlns:a16="http://schemas.microsoft.com/office/drawing/2014/main" id="{D2020005-E0B8-4233-8022-8AC559F11D2F}"/>
              </a:ext>
            </a:extLst>
          </p:cNvPr>
          <p:cNvSpPr>
            <a:spLocks noGrp="1"/>
          </p:cNvSpPr>
          <p:nvPr>
            <p:ph type="body" sz="quarter" idx="28" hasCustomPrompt="1"/>
          </p:nvPr>
        </p:nvSpPr>
        <p:spPr>
          <a:xfrm>
            <a:off x="9280798" y="1630363"/>
            <a:ext cx="1906587" cy="563562"/>
          </a:xfrm>
          <a:solidFill>
            <a:schemeClr val="accent1"/>
          </a:solidFill>
        </p:spPr>
        <p:txBody>
          <a:bodyPr anchor="ctr"/>
          <a:lstStyle>
            <a:lvl1pPr algn="ctr">
              <a:defRPr sz="1800" b="1" kern="0">
                <a:solidFill>
                  <a:schemeClr val="bg1"/>
                </a:solidFill>
              </a:defRPr>
            </a:lvl1pPr>
          </a:lstStyle>
          <a:p>
            <a:pPr lvl="0"/>
            <a:r>
              <a:rPr lang="en-US" dirty="0"/>
              <a:t>Subtitle</a:t>
            </a:r>
          </a:p>
        </p:txBody>
      </p:sp>
    </p:spTree>
    <p:extLst>
      <p:ext uri="{BB962C8B-B14F-4D97-AF65-F5344CB8AC3E}">
        <p14:creationId xmlns:p14="http://schemas.microsoft.com/office/powerpoint/2010/main" val="2323413411"/>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09676"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3432043"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3432043"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8261752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Edit Master text styles</a:t>
            </a:r>
          </a:p>
        </p:txBody>
      </p:sp>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7379801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16" name="Text Placeholder 8"/>
          <p:cNvSpPr>
            <a:spLocks noGrp="1"/>
          </p:cNvSpPr>
          <p:nvPr>
            <p:ph type="body" sz="quarter" idx="21"/>
          </p:nvPr>
        </p:nvSpPr>
        <p:spPr>
          <a:xfrm>
            <a:off x="623604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1004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13" name="Text Placeholder 8"/>
          <p:cNvSpPr>
            <a:spLocks noGrp="1"/>
          </p:cNvSpPr>
          <p:nvPr>
            <p:ph type="body" sz="quarter" idx="19"/>
          </p:nvPr>
        </p:nvSpPr>
        <p:spPr>
          <a:xfrm>
            <a:off x="100320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15" name="Text Placeholder 8"/>
          <p:cNvSpPr>
            <a:spLocks noGrp="1"/>
          </p:cNvSpPr>
          <p:nvPr>
            <p:ph type="body" sz="quarter" idx="21"/>
          </p:nvPr>
        </p:nvSpPr>
        <p:spPr>
          <a:xfrm>
            <a:off x="623604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21" name="Text Placeholder 8"/>
          <p:cNvSpPr>
            <a:spLocks noGrp="1"/>
          </p:cNvSpPr>
          <p:nvPr>
            <p:ph type="body" sz="quarter" idx="23"/>
          </p:nvPr>
        </p:nvSpPr>
        <p:spPr>
          <a:xfrm>
            <a:off x="100320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23" name="Text Placeholder 8"/>
          <p:cNvSpPr>
            <a:spLocks noGrp="1"/>
          </p:cNvSpPr>
          <p:nvPr>
            <p:ph type="body" sz="quarter" idx="25"/>
          </p:nvPr>
        </p:nvSpPr>
        <p:spPr>
          <a:xfrm>
            <a:off x="623604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252167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41681077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4325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7687431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43250"/>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8969013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4114354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US" sz="1000" b="0" noProof="0" dirty="0">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4164034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41302" y="1456388"/>
            <a:ext cx="5506648"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741302" y="5007009"/>
            <a:ext cx="550664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686141" y="736722"/>
            <a:ext cx="3764557" cy="539125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pic>
        <p:nvPicPr>
          <p:cNvPr id="10" name="Graphic 9">
            <a:extLst>
              <a:ext uri="{FF2B5EF4-FFF2-40B4-BE49-F238E27FC236}">
                <a16:creationId xmlns:a16="http://schemas.microsoft.com/office/drawing/2014/main" id="{9A84BD71-38D7-4AC1-B38A-7DE8843A6D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704"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995361" y="1330325"/>
            <a:ext cx="10204704"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accent2"/>
                </a:solidFill>
                <a:latin typeface="+mn-lt"/>
                <a:ea typeface="Arial"/>
                <a:cs typeface="Arial" panose="020B0604020202020204" pitchFamily="34" charset="0"/>
              </a:rPr>
              <a:pPr algn="r"/>
              <a:t>‹#›</a:t>
            </a:fld>
            <a:endParaRPr lang="en-GB" sz="900" dirty="0">
              <a:solidFill>
                <a:schemeClr val="accent2"/>
              </a:solidFill>
              <a:latin typeface="+mn-lt"/>
              <a:ea typeface="Arial"/>
              <a:cs typeface="Arial" panose="020B0604020202020204" pitchFamily="34" charset="0"/>
            </a:endParaRPr>
          </a:p>
        </p:txBody>
      </p:sp>
      <p:sp>
        <p:nvSpPr>
          <p:cNvPr id="8" name="TextBox 7">
            <a:extLs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83" r:id="rId2"/>
    <p:sldLayoutId id="2147483749" r:id="rId3"/>
    <p:sldLayoutId id="2147483750" r:id="rId4"/>
    <p:sldLayoutId id="2147483767" r:id="rId5"/>
    <p:sldLayoutId id="2147483768" r:id="rId6"/>
    <p:sldLayoutId id="2147483765" r:id="rId7"/>
    <p:sldLayoutId id="2147483766" r:id="rId8"/>
    <p:sldLayoutId id="2147483666" r:id="rId9"/>
    <p:sldLayoutId id="2147483791" r:id="rId10"/>
    <p:sldLayoutId id="2147483712" r:id="rId11"/>
    <p:sldLayoutId id="2147483792" r:id="rId12"/>
    <p:sldLayoutId id="2147483664" r:id="rId13"/>
    <p:sldLayoutId id="2147483793" r:id="rId14"/>
    <p:sldLayoutId id="2147483769" r:id="rId15"/>
    <p:sldLayoutId id="2147483770" r:id="rId16"/>
    <p:sldLayoutId id="2147483714" r:id="rId17"/>
    <p:sldLayoutId id="2147483689" r:id="rId18"/>
    <p:sldLayoutId id="2147483716" r:id="rId19"/>
    <p:sldLayoutId id="2147483690" r:id="rId20"/>
    <p:sldLayoutId id="2147483692" r:id="rId21"/>
    <p:sldLayoutId id="2147483691" r:id="rId22"/>
    <p:sldLayoutId id="2147483693" r:id="rId23"/>
    <p:sldLayoutId id="2147483790" r:id="rId24"/>
    <p:sldLayoutId id="2147483701" r:id="rId25"/>
    <p:sldLayoutId id="2147483771" r:id="rId26"/>
    <p:sldLayoutId id="2147483752" r:id="rId27"/>
    <p:sldLayoutId id="2147483697" r:id="rId28"/>
    <p:sldLayoutId id="2147483772" r:id="rId29"/>
    <p:sldLayoutId id="2147483787" r:id="rId30"/>
    <p:sldLayoutId id="2147483754" r:id="rId31"/>
    <p:sldLayoutId id="2147483699" r:id="rId32"/>
    <p:sldLayoutId id="2147483700" r:id="rId33"/>
    <p:sldLayoutId id="2147483682" r:id="rId34"/>
    <p:sldLayoutId id="2147483745" r:id="rId35"/>
    <p:sldLayoutId id="2147483746" r:id="rId36"/>
    <p:sldLayoutId id="2147483784" r:id="rId37"/>
    <p:sldLayoutId id="2147483773" r:id="rId38"/>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704"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995361" y="1330325"/>
            <a:ext cx="10204704" cy="4546600"/>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accent2"/>
                </a:solidFill>
                <a:latin typeface="+mn-lt"/>
                <a:ea typeface="Arial"/>
                <a:cs typeface="Arial" panose="020B0604020202020204" pitchFamily="34" charset="0"/>
              </a:rPr>
              <a:pPr algn="r"/>
              <a:t>‹#›</a:t>
            </a:fld>
            <a:endParaRPr lang="en-GB" sz="900" dirty="0">
              <a:solidFill>
                <a:schemeClr val="accent2"/>
              </a:solidFill>
              <a:latin typeface="+mn-lt"/>
              <a:ea typeface="Arial"/>
              <a:cs typeface="Arial" panose="020B0604020202020204" pitchFamily="34" charset="0"/>
            </a:endParaRPr>
          </a:p>
        </p:txBody>
      </p:sp>
      <p:sp>
        <p:nvSpPr>
          <p:cNvPr id="8" name="TextBox 7">
            <a:extLs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USCS001700-1A</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360848999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kpmgoneuk-my.sharepoint.com/personal/mike_poole_kpmg_co_uk/Documents/Desktop/Templates%20for%20ESG/KPMG%20ESG%20A4%20portrait%20template%20(RGB).pptx?web=1" TargetMode="External"/><Relationship Id="rId2" Type="http://schemas.openxmlformats.org/officeDocument/2006/relationships/slideLayout" Target="../slideLayouts/slideLayout37.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BC0AF3-B408-431E-A492-EBD7991A7E2C}"/>
              </a:ext>
            </a:extLst>
          </p:cNvPr>
          <p:cNvSpPr>
            <a:spLocks noGrp="1"/>
          </p:cNvSpPr>
          <p:nvPr>
            <p:ph type="ctrTitle"/>
          </p:nvPr>
        </p:nvSpPr>
        <p:spPr/>
        <p:txBody>
          <a:bodyPr/>
          <a:lstStyle/>
          <a:p>
            <a:r>
              <a:rPr lang="en-GB" sz="9600" dirty="0"/>
              <a:t>Cigna </a:t>
            </a:r>
            <a:br>
              <a:rPr lang="en-GB" sz="9600" dirty="0"/>
            </a:br>
            <a:r>
              <a:rPr lang="en-GB" sz="9600" dirty="0"/>
              <a:t>IAM Strategy</a:t>
            </a:r>
          </a:p>
        </p:txBody>
      </p:sp>
      <p:sp>
        <p:nvSpPr>
          <p:cNvPr id="5" name="Subtitle 4"/>
          <p:cNvSpPr>
            <a:spLocks noGrp="1"/>
          </p:cNvSpPr>
          <p:nvPr>
            <p:ph type="body" sz="quarter" idx="11"/>
          </p:nvPr>
        </p:nvSpPr>
        <p:spPr/>
        <p:txBody>
          <a:bodyPr/>
          <a:lstStyle/>
          <a:p>
            <a:pPr lvl="1"/>
            <a:r>
              <a:rPr lang="en-GB" dirty="0"/>
              <a:t>November 2023</a:t>
            </a:r>
            <a:endParaRPr lang="en-GB" noProof="0" dirty="0"/>
          </a:p>
        </p:txBody>
      </p:sp>
    </p:spTree>
    <p:extLst>
      <p:ext uri="{BB962C8B-B14F-4D97-AF65-F5344CB8AC3E}">
        <p14:creationId xmlns:p14="http://schemas.microsoft.com/office/powerpoint/2010/main" val="1978335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2">
            <a:extLst>
              <a:ext uri="{FF2B5EF4-FFF2-40B4-BE49-F238E27FC236}">
                <a16:creationId xmlns:a16="http://schemas.microsoft.com/office/drawing/2014/main" id="{B221DC5E-531F-3A88-3E3E-64C194C0822E}"/>
              </a:ext>
            </a:extLst>
          </p:cNvPr>
          <p:cNvSpPr>
            <a:spLocks/>
          </p:cNvSpPr>
          <p:nvPr/>
        </p:nvSpPr>
        <p:spPr bwMode="gray">
          <a:xfrm rot="900000">
            <a:off x="3062253" y="3924398"/>
            <a:ext cx="2139154" cy="1980040"/>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chemeClr val="accent4"/>
          </a:solidFill>
          <a:ln w="9525">
            <a:noFill/>
            <a:round/>
            <a:headEnd/>
            <a:tailEnd/>
          </a:ln>
        </p:spPr>
        <p:txBody>
          <a:bodyPr/>
          <a:lstStyle/>
          <a:p>
            <a:endParaRPr lang="en-US" sz="1600" dirty="0"/>
          </a:p>
        </p:txBody>
      </p:sp>
      <p:sp>
        <p:nvSpPr>
          <p:cNvPr id="43" name="TextBox 42">
            <a:extLst>
              <a:ext uri="{FF2B5EF4-FFF2-40B4-BE49-F238E27FC236}">
                <a16:creationId xmlns:a16="http://schemas.microsoft.com/office/drawing/2014/main" id="{9EC579B0-847E-9A44-5713-99DF137F31F6}"/>
              </a:ext>
            </a:extLst>
          </p:cNvPr>
          <p:cNvSpPr txBox="1"/>
          <p:nvPr/>
        </p:nvSpPr>
        <p:spPr>
          <a:xfrm>
            <a:off x="3649132" y="4806551"/>
            <a:ext cx="1308759" cy="590931"/>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600" dirty="0">
                <a:solidFill>
                  <a:schemeClr val="tx2"/>
                </a:solidFill>
                <a:latin typeface="KPMG Bold" panose="020B0803030202040204" pitchFamily="34" charset="0"/>
                <a:cs typeface="Times New Roman" panose="02020603050405020304" pitchFamily="18" charset="0"/>
              </a:rPr>
              <a:t>Identity threat detection and response</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Identity Threat Detection and Response (ITDR) team </a:t>
            </a:r>
            <a:r>
              <a:rPr lang="en-US" dirty="0">
                <a:solidFill>
                  <a:schemeClr val="accent1"/>
                </a:solidFill>
              </a:rPr>
              <a:t>(new)</a:t>
            </a:r>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729919" y="4187277"/>
            <a:ext cx="580595" cy="504700"/>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46" name="Rectangle 45">
            <a:extLst>
              <a:ext uri="{FF2B5EF4-FFF2-40B4-BE49-F238E27FC236}">
                <a16:creationId xmlns:a16="http://schemas.microsoft.com/office/drawing/2014/main" id="{A26ABC78-24DF-ECD8-C91B-6F2AC8EE7072}"/>
              </a:ext>
            </a:extLst>
          </p:cNvPr>
          <p:cNvSpPr/>
          <p:nvPr/>
        </p:nvSpPr>
        <p:spPr>
          <a:xfrm>
            <a:off x="5827719" y="1335675"/>
            <a:ext cx="45720" cy="4541250"/>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47" name="TextBox 46">
            <a:extLst>
              <a:ext uri="{FF2B5EF4-FFF2-40B4-BE49-F238E27FC236}">
                <a16:creationId xmlns:a16="http://schemas.microsoft.com/office/drawing/2014/main" id="{2546152B-66EE-23E8-5529-D833BF60BA78}"/>
              </a:ext>
            </a:extLst>
          </p:cNvPr>
          <p:cNvSpPr txBox="1"/>
          <p:nvPr/>
        </p:nvSpPr>
        <p:spPr>
          <a:xfrm>
            <a:off x="6005940" y="138953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0B8F5"/>
                </a:solidFill>
                <a:latin typeface="KPMG Bold" panose="020B0803030202040204" pitchFamily="34" charset="0"/>
                <a:cs typeface="Calibri" panose="020F0502020204030204" pitchFamily="34" charset="0"/>
              </a:rPr>
              <a:t>Team focused on using tool and reporting</a:t>
            </a:r>
          </a:p>
        </p:txBody>
      </p:sp>
      <p:sp>
        <p:nvSpPr>
          <p:cNvPr id="48" name="TextBox 47">
            <a:extLst>
              <a:ext uri="{FF2B5EF4-FFF2-40B4-BE49-F238E27FC236}">
                <a16:creationId xmlns:a16="http://schemas.microsoft.com/office/drawing/2014/main" id="{E2FA8861-BC41-ECA1-BDD0-91C2B5E70486}"/>
              </a:ext>
            </a:extLst>
          </p:cNvPr>
          <p:cNvSpPr txBox="1"/>
          <p:nvPr/>
        </p:nvSpPr>
        <p:spPr>
          <a:xfrm>
            <a:off x="6005940" y="2115968"/>
            <a:ext cx="5194128" cy="682238"/>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00B8F5"/>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00B8F5"/>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Identity is new threat perimeter, need to reduce attack surface</a:t>
            </a: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Identity is top vector for cyber attacks</a:t>
            </a:r>
          </a:p>
        </p:txBody>
      </p:sp>
      <p:sp>
        <p:nvSpPr>
          <p:cNvPr id="49" name="TextBox 48">
            <a:extLst>
              <a:ext uri="{FF2B5EF4-FFF2-40B4-BE49-F238E27FC236}">
                <a16:creationId xmlns:a16="http://schemas.microsoft.com/office/drawing/2014/main" id="{C0542242-7643-E5D3-743E-B93E2D0DAA02}"/>
              </a:ext>
            </a:extLst>
          </p:cNvPr>
          <p:cNvSpPr txBox="1"/>
          <p:nvPr/>
        </p:nvSpPr>
        <p:spPr>
          <a:xfrm>
            <a:off x="6005940" y="2952133"/>
            <a:ext cx="5194128" cy="1208023"/>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00B8F5"/>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ITDR allows organizations to detect and respond to identity threats before they can cause significant damage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ITDR can use variety of security controls to reduce identity threats that plague organizations today:</a:t>
            </a:r>
          </a:p>
          <a:p>
            <a:pPr marL="36576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MFA, RBAC, PAM, continuous monitoring, threat response planning</a:t>
            </a:r>
          </a:p>
        </p:txBody>
      </p:sp>
      <p:cxnSp>
        <p:nvCxnSpPr>
          <p:cNvPr id="50" name="Straight Connector 49">
            <a:extLst>
              <a:ext uri="{FF2B5EF4-FFF2-40B4-BE49-F238E27FC236}">
                <a16:creationId xmlns:a16="http://schemas.microsoft.com/office/drawing/2014/main" id="{425108EE-AD10-7FA9-BA46-5BAD10E12DC8}"/>
              </a:ext>
            </a:extLst>
          </p:cNvPr>
          <p:cNvCxnSpPr>
            <a:cxnSpLocks/>
          </p:cNvCxnSpPr>
          <p:nvPr/>
        </p:nvCxnSpPr>
        <p:spPr>
          <a:xfrm>
            <a:off x="6005940" y="2039004"/>
            <a:ext cx="5193870" cy="0"/>
          </a:xfrm>
          <a:prstGeom prst="line">
            <a:avLst/>
          </a:prstGeom>
          <a:ln w="6350">
            <a:solidFill>
              <a:srgbClr val="00B8F5"/>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9DA5680-D186-E38A-BB11-A99B78A3980B}"/>
              </a:ext>
            </a:extLst>
          </p:cNvPr>
          <p:cNvCxnSpPr>
            <a:cxnSpLocks/>
          </p:cNvCxnSpPr>
          <p:nvPr/>
        </p:nvCxnSpPr>
        <p:spPr>
          <a:xfrm>
            <a:off x="6005940" y="2875170"/>
            <a:ext cx="5193870" cy="0"/>
          </a:xfrm>
          <a:prstGeom prst="line">
            <a:avLst/>
          </a:prstGeom>
          <a:ln w="6350">
            <a:solidFill>
              <a:srgbClr val="00B8F5"/>
            </a:solidFill>
            <a:prstDash val="dash"/>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67A9903B-831B-4F2B-AA04-3EA23DBE606A}"/>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87" name="Group 270">
            <a:extLst>
              <a:ext uri="{FF2B5EF4-FFF2-40B4-BE49-F238E27FC236}">
                <a16:creationId xmlns:a16="http://schemas.microsoft.com/office/drawing/2014/main" id="{EA1C5F57-CD63-C2D6-914B-D97971992721}"/>
              </a:ext>
            </a:extLst>
          </p:cNvPr>
          <p:cNvGrpSpPr>
            <a:grpSpLocks noChangeAspect="1"/>
          </p:cNvGrpSpPr>
          <p:nvPr/>
        </p:nvGrpSpPr>
        <p:grpSpPr bwMode="auto">
          <a:xfrm>
            <a:off x="3059507" y="3226396"/>
            <a:ext cx="460788" cy="467700"/>
            <a:chOff x="619" y="3093"/>
            <a:chExt cx="600" cy="609"/>
          </a:xfrm>
        </p:grpSpPr>
        <p:sp>
          <p:nvSpPr>
            <p:cNvPr id="88" name="Freeform 271">
              <a:extLst>
                <a:ext uri="{FF2B5EF4-FFF2-40B4-BE49-F238E27FC236}">
                  <a16:creationId xmlns:a16="http://schemas.microsoft.com/office/drawing/2014/main" id="{CCF89C45-DDFB-9783-D61A-6092B9E54B46}"/>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272">
              <a:extLst>
                <a:ext uri="{FF2B5EF4-FFF2-40B4-BE49-F238E27FC236}">
                  <a16:creationId xmlns:a16="http://schemas.microsoft.com/office/drawing/2014/main" id="{86D3C806-6B68-C082-0E4E-2505DE9869BE}"/>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73">
              <a:extLst>
                <a:ext uri="{FF2B5EF4-FFF2-40B4-BE49-F238E27FC236}">
                  <a16:creationId xmlns:a16="http://schemas.microsoft.com/office/drawing/2014/main" id="{3DB244C5-29E3-AA83-4155-A8CAEA0504CC}"/>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274">
              <a:extLst>
                <a:ext uri="{FF2B5EF4-FFF2-40B4-BE49-F238E27FC236}">
                  <a16:creationId xmlns:a16="http://schemas.microsoft.com/office/drawing/2014/main" id="{7CF60290-1048-0154-7AB3-E9DF0AAA771B}"/>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275">
              <a:extLst>
                <a:ext uri="{FF2B5EF4-FFF2-40B4-BE49-F238E27FC236}">
                  <a16:creationId xmlns:a16="http://schemas.microsoft.com/office/drawing/2014/main" id="{3883072C-C43A-4959-F607-C10148BC4982}"/>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276">
              <a:extLst>
                <a:ext uri="{FF2B5EF4-FFF2-40B4-BE49-F238E27FC236}">
                  <a16:creationId xmlns:a16="http://schemas.microsoft.com/office/drawing/2014/main" id="{C91952B9-BD17-092D-0350-60A98489FF2F}"/>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277">
              <a:extLst>
                <a:ext uri="{FF2B5EF4-FFF2-40B4-BE49-F238E27FC236}">
                  <a16:creationId xmlns:a16="http://schemas.microsoft.com/office/drawing/2014/main" id="{25C8E743-0CC8-15B1-480B-D976C78DE081}"/>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278">
              <a:extLst>
                <a:ext uri="{FF2B5EF4-FFF2-40B4-BE49-F238E27FC236}">
                  <a16:creationId xmlns:a16="http://schemas.microsoft.com/office/drawing/2014/main" id="{6AD30C2C-AD9C-1563-0AED-78BBFF083A87}"/>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279">
              <a:extLst>
                <a:ext uri="{FF2B5EF4-FFF2-40B4-BE49-F238E27FC236}">
                  <a16:creationId xmlns:a16="http://schemas.microsoft.com/office/drawing/2014/main" id="{64F0ACB7-2B53-1E9A-3D5D-1247CE1153C6}"/>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80">
              <a:extLst>
                <a:ext uri="{FF2B5EF4-FFF2-40B4-BE49-F238E27FC236}">
                  <a16:creationId xmlns:a16="http://schemas.microsoft.com/office/drawing/2014/main" id="{880AD37C-F298-8A97-45DC-31A4FCADD17C}"/>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TextBox 5">
            <a:extLst>
              <a:ext uri="{FF2B5EF4-FFF2-40B4-BE49-F238E27FC236}">
                <a16:creationId xmlns:a16="http://schemas.microsoft.com/office/drawing/2014/main" id="{BA827DAD-3255-4CED-097B-126E6E27D683}"/>
              </a:ext>
            </a:extLst>
          </p:cNvPr>
          <p:cNvSpPr txBox="1"/>
          <p:nvPr/>
        </p:nvSpPr>
        <p:spPr>
          <a:xfrm>
            <a:off x="6005940" y="1752752"/>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0B8F5"/>
                </a:solidFill>
                <a:latin typeface="KPMG Bold" panose="020B0803030202040204" pitchFamily="34" charset="0"/>
                <a:cs typeface="Calibri" panose="020F0502020204030204" pitchFamily="34" charset="0"/>
              </a:rPr>
              <a:t>Involved in service account lifecycle management</a:t>
            </a:r>
          </a:p>
        </p:txBody>
      </p:sp>
      <p:cxnSp>
        <p:nvCxnSpPr>
          <p:cNvPr id="45" name="Straight Connector 44">
            <a:extLst>
              <a:ext uri="{FF2B5EF4-FFF2-40B4-BE49-F238E27FC236}">
                <a16:creationId xmlns:a16="http://schemas.microsoft.com/office/drawing/2014/main" id="{2980BCB8-2A17-14CC-D6D8-1AC586A2A4FD}"/>
              </a:ext>
            </a:extLst>
          </p:cNvPr>
          <p:cNvCxnSpPr>
            <a:cxnSpLocks/>
          </p:cNvCxnSpPr>
          <p:nvPr/>
        </p:nvCxnSpPr>
        <p:spPr>
          <a:xfrm>
            <a:off x="6005940" y="1675788"/>
            <a:ext cx="5193870" cy="0"/>
          </a:xfrm>
          <a:prstGeom prst="line">
            <a:avLst/>
          </a:prstGeom>
          <a:ln w="6350">
            <a:solidFill>
              <a:srgbClr val="00B8F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4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Identity Threat Detection and Response (ITDR) team </a:t>
            </a:r>
            <a:r>
              <a:rPr lang="en-US" dirty="0">
                <a:solidFill>
                  <a:schemeClr val="accent1"/>
                </a:solidFill>
              </a:rPr>
              <a:t>(new)</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chemeClr val="accent4"/>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00B8F5"/>
          </a:solidFill>
        </p:spPr>
        <p:txBody>
          <a:bodyPr wrap="square" lIns="320040" tIns="54864" rIns="54864" bIns="54864" anchor="ctr">
            <a:noAutofit/>
          </a:bodyPr>
          <a:lstStyle/>
          <a:p>
            <a:pPr marL="0" marR="0" lvl="1" fontAlgn="ctr">
              <a:spcAft>
                <a:spcPts val="300"/>
              </a:spcAft>
              <a:buClr>
                <a:schemeClr val="tx2"/>
              </a:buClr>
              <a:tabLst>
                <a:tab pos="9144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Team focused on using tool and reporting</a:t>
            </a:r>
          </a:p>
          <a:p>
            <a:pPr marL="0" marR="0" lvl="1" fontAlgn="ctr">
              <a:spcAft>
                <a:spcPts val="300"/>
              </a:spcAft>
              <a:buClr>
                <a:schemeClr val="tx2"/>
              </a:buClr>
              <a:tabLst>
                <a:tab pos="9144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Involved in service account lifecycle management</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00B8F5"/>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chemeClr val="tx2"/>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chemeClr val="tx2"/>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Identity is new threat perimeter, need to reduce attack surface</a:t>
            </a:r>
          </a:p>
          <a:p>
            <a:pPr marL="18288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Identity is top vector for cyber attacks</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742367"/>
          </a:xfrm>
          <a:prstGeom prst="rect">
            <a:avLst/>
          </a:prstGeom>
          <a:solidFill>
            <a:srgbClr val="00B8F5"/>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chemeClr val="tx2"/>
                </a:solidFill>
                <a:latin typeface="KPMG Bold" panose="020B0803030202040204" pitchFamily="34" charset="0"/>
                <a:cs typeface="Calibri" panose="020F0502020204030204" pitchFamily="34" charset="0"/>
              </a:rPr>
              <a:t>Value</a:t>
            </a:r>
          </a:p>
          <a:p>
            <a:pPr marL="18288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ITDR allows organizations to detect and respond to identity threats before they can cause significant damage</a:t>
            </a:r>
          </a:p>
          <a:p>
            <a:pPr marL="18288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ITDR can use variety of security controls to reduce identity threats that plague organizations today:</a:t>
            </a:r>
          </a:p>
          <a:p>
            <a:pPr marL="36576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MFA, RBAC, PAM, continuous monitoring, threat response planning</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24" name="Oval 23">
            <a:extLst>
              <a:ext uri="{FF2B5EF4-FFF2-40B4-BE49-F238E27FC236}">
                <a16:creationId xmlns:a16="http://schemas.microsoft.com/office/drawing/2014/main" id="{161F5D31-4C28-A3F8-9455-27A48D0708CE}"/>
              </a:ext>
            </a:extLst>
          </p:cNvPr>
          <p:cNvSpPr/>
          <p:nvPr/>
        </p:nvSpPr>
        <p:spPr>
          <a:xfrm>
            <a:off x="4765530" y="1657524"/>
            <a:ext cx="286698" cy="286696"/>
          </a:xfrm>
          <a:prstGeom prst="ellipse">
            <a:avLst/>
          </a:prstGeom>
          <a:solidFill>
            <a:srgbClr val="FFFFFF"/>
          </a:solidFill>
          <a:ln w="19050">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33331" y="1725325"/>
            <a:ext cx="151096" cy="151095"/>
          </a:xfrm>
          <a:prstGeom prst="chevron">
            <a:avLst/>
          </a:prstGeom>
          <a:solidFill>
            <a:srgbClr val="00B8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7" name="Oval 26">
            <a:extLst>
              <a:ext uri="{FF2B5EF4-FFF2-40B4-BE49-F238E27FC236}">
                <a16:creationId xmlns:a16="http://schemas.microsoft.com/office/drawing/2014/main" id="{C3451E69-0F53-DC2D-2941-B751523C0E28}"/>
              </a:ext>
            </a:extLst>
          </p:cNvPr>
          <p:cNvSpPr/>
          <p:nvPr/>
        </p:nvSpPr>
        <p:spPr>
          <a:xfrm>
            <a:off x="4765530" y="3002345"/>
            <a:ext cx="286698" cy="286696"/>
          </a:xfrm>
          <a:prstGeom prst="ellipse">
            <a:avLst/>
          </a:prstGeom>
          <a:solidFill>
            <a:srgbClr val="FFFFFF"/>
          </a:solidFill>
          <a:ln w="19050">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33331" y="3070146"/>
            <a:ext cx="151096" cy="151095"/>
          </a:xfrm>
          <a:prstGeom prst="chevron">
            <a:avLst/>
          </a:prstGeom>
          <a:solidFill>
            <a:srgbClr val="00B8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0" name="Oval 29">
            <a:extLst>
              <a:ext uri="{FF2B5EF4-FFF2-40B4-BE49-F238E27FC236}">
                <a16:creationId xmlns:a16="http://schemas.microsoft.com/office/drawing/2014/main" id="{3BF7805B-D012-5F2A-CA29-5587BC24994F}"/>
              </a:ext>
            </a:extLst>
          </p:cNvPr>
          <p:cNvSpPr/>
          <p:nvPr/>
        </p:nvSpPr>
        <p:spPr>
          <a:xfrm>
            <a:off x="4765530" y="4830746"/>
            <a:ext cx="286698" cy="286696"/>
          </a:xfrm>
          <a:prstGeom prst="ellipse">
            <a:avLst/>
          </a:prstGeom>
          <a:solidFill>
            <a:srgbClr val="FFFFFF"/>
          </a:solidFill>
          <a:ln w="19050">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33331" y="4898547"/>
            <a:ext cx="151096" cy="151095"/>
          </a:xfrm>
          <a:prstGeom prst="chevron">
            <a:avLst/>
          </a:prstGeom>
          <a:solidFill>
            <a:srgbClr val="00B8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 name="Rectangle 2">
            <a:extLst>
              <a:ext uri="{FF2B5EF4-FFF2-40B4-BE49-F238E27FC236}">
                <a16:creationId xmlns:a16="http://schemas.microsoft.com/office/drawing/2014/main" id="{09F7D92F-E94B-3C06-7897-B273256C7A9A}"/>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5" name="Picture 4" descr="A close-up of a server room&#10;&#10;Description automatically generated">
            <a:extLst>
              <a:ext uri="{FF2B5EF4-FFF2-40B4-BE49-F238E27FC236}">
                <a16:creationId xmlns:a16="http://schemas.microsoft.com/office/drawing/2014/main" id="{EE95FDBC-7442-6DC9-55FC-A74D047D0D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864"/>
          <a:stretch/>
        </p:blipFill>
        <p:spPr>
          <a:xfrm flipH="1">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1868671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5">
            <a:extLst>
              <a:ext uri="{FF2B5EF4-FFF2-40B4-BE49-F238E27FC236}">
                <a16:creationId xmlns:a16="http://schemas.microsoft.com/office/drawing/2014/main" id="{D73FDF5C-8968-2976-FD3C-140F0E982A3F}"/>
              </a:ext>
            </a:extLst>
          </p:cNvPr>
          <p:cNvSpPr>
            <a:spLocks/>
          </p:cNvSpPr>
          <p:nvPr/>
        </p:nvSpPr>
        <p:spPr bwMode="gray">
          <a:xfrm rot="900000">
            <a:off x="2025554" y="3657932"/>
            <a:ext cx="1904276" cy="2187135"/>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76D2FF"/>
          </a:solidFill>
          <a:ln w="9525">
            <a:noFill/>
            <a:round/>
            <a:headEnd/>
            <a:tailEnd/>
          </a:ln>
        </p:spPr>
        <p:txBody>
          <a:bodyPr/>
          <a:lstStyle/>
          <a:p>
            <a:endParaRPr lang="en-US" sz="1600" dirty="0"/>
          </a:p>
        </p:txBody>
      </p:sp>
      <p:sp>
        <p:nvSpPr>
          <p:cNvPr id="43" name="TextBox 42">
            <a:extLst>
              <a:ext uri="{FF2B5EF4-FFF2-40B4-BE49-F238E27FC236}">
                <a16:creationId xmlns:a16="http://schemas.microsoft.com/office/drawing/2014/main" id="{2623A70F-4E4F-544C-1794-7C13BA02FBAA}"/>
              </a:ext>
            </a:extLst>
          </p:cNvPr>
          <p:cNvSpPr txBox="1"/>
          <p:nvPr/>
        </p:nvSpPr>
        <p:spPr>
          <a:xfrm>
            <a:off x="2202344" y="5170131"/>
            <a:ext cx="1248133" cy="393954"/>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600" dirty="0">
                <a:solidFill>
                  <a:schemeClr val="tx2"/>
                </a:solidFill>
                <a:latin typeface="KPMG Bold" panose="020B0803030202040204" pitchFamily="34" charset="0"/>
                <a:cs typeface="Times New Roman" panose="02020603050405020304" pitchFamily="18" charset="0"/>
              </a:rPr>
              <a:t>Audit and </a:t>
            </a:r>
            <a:br>
              <a:rPr lang="en-US" sz="1600" dirty="0">
                <a:solidFill>
                  <a:schemeClr val="tx2"/>
                </a:solidFill>
                <a:latin typeface="KPMG Bold" panose="020B0803030202040204" pitchFamily="34" charset="0"/>
                <a:cs typeface="Times New Roman" panose="02020603050405020304" pitchFamily="18" charset="0"/>
              </a:rPr>
            </a:br>
            <a:r>
              <a:rPr lang="en-US" sz="1600" dirty="0">
                <a:solidFill>
                  <a:schemeClr val="tx2"/>
                </a:solidFill>
                <a:latin typeface="KPMG Bold" panose="020B0803030202040204" pitchFamily="34" charset="0"/>
                <a:cs typeface="Times New Roman" panose="02020603050405020304" pitchFamily="18" charset="0"/>
              </a:rPr>
              <a:t>compliance</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Audit and compliance team</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26467" y="4465713"/>
            <a:ext cx="528786" cy="574598"/>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cxnSp>
        <p:nvCxnSpPr>
          <p:cNvPr id="45" name="Straight Connector 44">
            <a:extLst>
              <a:ext uri="{FF2B5EF4-FFF2-40B4-BE49-F238E27FC236}">
                <a16:creationId xmlns:a16="http://schemas.microsoft.com/office/drawing/2014/main" id="{34AE4E40-287F-8B29-E1F1-77BF2033A27B}"/>
              </a:ext>
            </a:extLst>
          </p:cNvPr>
          <p:cNvCxnSpPr>
            <a:cxnSpLocks/>
          </p:cNvCxnSpPr>
          <p:nvPr/>
        </p:nvCxnSpPr>
        <p:spPr>
          <a:xfrm>
            <a:off x="3720305" y="5801177"/>
            <a:ext cx="2080287" cy="0"/>
          </a:xfrm>
          <a:prstGeom prst="line">
            <a:avLst/>
          </a:prstGeom>
          <a:ln w="6350">
            <a:solidFill>
              <a:srgbClr val="76D2FF"/>
            </a:solidFill>
            <a:prstDash val="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55EAF3C-B2A3-3112-3DFF-E66BA8B26EC4}"/>
              </a:ext>
            </a:extLst>
          </p:cNvPr>
          <p:cNvSpPr/>
          <p:nvPr/>
        </p:nvSpPr>
        <p:spPr>
          <a:xfrm>
            <a:off x="5827719" y="1335675"/>
            <a:ext cx="45720" cy="4541250"/>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47" name="TextBox 46">
            <a:extLst>
              <a:ext uri="{FF2B5EF4-FFF2-40B4-BE49-F238E27FC236}">
                <a16:creationId xmlns:a16="http://schemas.microsoft.com/office/drawing/2014/main" id="{46706B5E-23CC-4324-5026-10723DCA546D}"/>
              </a:ext>
            </a:extLst>
          </p:cNvPr>
          <p:cNvSpPr txBox="1"/>
          <p:nvPr/>
        </p:nvSpPr>
        <p:spPr>
          <a:xfrm>
            <a:off x="6005940" y="138953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76D2FF"/>
                </a:solidFill>
                <a:latin typeface="KPMG Bold" panose="020B0803030202040204" pitchFamily="34" charset="0"/>
                <a:cs typeface="Calibri" panose="020F0502020204030204" pitchFamily="34" charset="0"/>
              </a:rPr>
              <a:t>Role will be to interface with internal and external audit requests and testing</a:t>
            </a:r>
          </a:p>
        </p:txBody>
      </p:sp>
      <p:sp>
        <p:nvSpPr>
          <p:cNvPr id="48" name="TextBox 47">
            <a:extLst>
              <a:ext uri="{FF2B5EF4-FFF2-40B4-BE49-F238E27FC236}">
                <a16:creationId xmlns:a16="http://schemas.microsoft.com/office/drawing/2014/main" id="{691BED93-BC93-917B-C890-B12C10FAA0F9}"/>
              </a:ext>
            </a:extLst>
          </p:cNvPr>
          <p:cNvSpPr txBox="1"/>
          <p:nvPr/>
        </p:nvSpPr>
        <p:spPr>
          <a:xfrm>
            <a:off x="6005940" y="1753998"/>
            <a:ext cx="5194128" cy="1554272"/>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76D2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76D2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Develop expertise and understand all access controls</a:t>
            </a:r>
          </a:p>
          <a:p>
            <a:pPr marL="36576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Provisioning, termination, and access reviews</a:t>
            </a: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Shift from reactive to proactive approach</a:t>
            </a:r>
          </a:p>
          <a:p>
            <a:pPr marL="36576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Proactive QA of control effectiveness</a:t>
            </a:r>
          </a:p>
          <a:p>
            <a:pPr marL="54864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Real-time continuous control monitoring in IGA tool</a:t>
            </a:r>
          </a:p>
          <a:p>
            <a:pPr marL="73152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(e.g., Termination validation, maybe start with monthly checks)</a:t>
            </a:r>
          </a:p>
        </p:txBody>
      </p:sp>
      <p:sp>
        <p:nvSpPr>
          <p:cNvPr id="49" name="TextBox 48">
            <a:extLst>
              <a:ext uri="{FF2B5EF4-FFF2-40B4-BE49-F238E27FC236}">
                <a16:creationId xmlns:a16="http://schemas.microsoft.com/office/drawing/2014/main" id="{328A2DCF-1CE9-D249-C9CD-ED0771BE105A}"/>
              </a:ext>
            </a:extLst>
          </p:cNvPr>
          <p:cNvSpPr txBox="1"/>
          <p:nvPr/>
        </p:nvSpPr>
        <p:spPr>
          <a:xfrm>
            <a:off x="6005940" y="3458138"/>
            <a:ext cx="5194128" cy="2015936"/>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76D2FF"/>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Continuous monitoring will reduce audit issues as part of tedious access review controls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Ability to interact and respond with auditors as an individual entity without bringing in provisioning or engineering teams</a:t>
            </a:r>
          </a:p>
          <a:p>
            <a:pPr marL="36576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More efficient response time and understanding of environment</a:t>
            </a:r>
          </a:p>
          <a:p>
            <a:pPr marL="36576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Understanding of evidence requirements and what would be sufficient or acceptable to address audit concerns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Identify control issues before audits begin</a:t>
            </a:r>
          </a:p>
          <a:p>
            <a:pPr marL="36576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Ability to effectively explain issues in response to audit requests and communicate mitigation efforts</a:t>
            </a:r>
          </a:p>
        </p:txBody>
      </p:sp>
      <p:cxnSp>
        <p:nvCxnSpPr>
          <p:cNvPr id="50" name="Straight Connector 49">
            <a:extLst>
              <a:ext uri="{FF2B5EF4-FFF2-40B4-BE49-F238E27FC236}">
                <a16:creationId xmlns:a16="http://schemas.microsoft.com/office/drawing/2014/main" id="{34A4D663-2728-8DBF-406C-60D0B4A0A2B6}"/>
              </a:ext>
            </a:extLst>
          </p:cNvPr>
          <p:cNvCxnSpPr>
            <a:cxnSpLocks/>
          </p:cNvCxnSpPr>
          <p:nvPr/>
        </p:nvCxnSpPr>
        <p:spPr>
          <a:xfrm>
            <a:off x="6005940" y="1676411"/>
            <a:ext cx="5193870" cy="0"/>
          </a:xfrm>
          <a:prstGeom prst="line">
            <a:avLst/>
          </a:prstGeom>
          <a:ln w="6350">
            <a:solidFill>
              <a:srgbClr val="76D2FF"/>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DAE297A-3BE7-67B7-330C-FB72E4EEA3C1}"/>
              </a:ext>
            </a:extLst>
          </p:cNvPr>
          <p:cNvCxnSpPr>
            <a:cxnSpLocks/>
          </p:cNvCxnSpPr>
          <p:nvPr/>
        </p:nvCxnSpPr>
        <p:spPr>
          <a:xfrm>
            <a:off x="6005940" y="3373424"/>
            <a:ext cx="5193870" cy="0"/>
          </a:xfrm>
          <a:prstGeom prst="line">
            <a:avLst/>
          </a:prstGeom>
          <a:ln w="6350">
            <a:solidFill>
              <a:srgbClr val="76D2FF"/>
            </a:solidFill>
            <a:prstDash val="dash"/>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48A908BB-2D0E-9480-99D7-A5397D38F51E}"/>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92" name="Group 270">
            <a:extLst>
              <a:ext uri="{FF2B5EF4-FFF2-40B4-BE49-F238E27FC236}">
                <a16:creationId xmlns:a16="http://schemas.microsoft.com/office/drawing/2014/main" id="{2400C42E-01F3-F2AC-A4DF-30E55C3F7AC8}"/>
              </a:ext>
            </a:extLst>
          </p:cNvPr>
          <p:cNvGrpSpPr>
            <a:grpSpLocks noChangeAspect="1"/>
          </p:cNvGrpSpPr>
          <p:nvPr/>
        </p:nvGrpSpPr>
        <p:grpSpPr bwMode="auto">
          <a:xfrm>
            <a:off x="3059507" y="3226396"/>
            <a:ext cx="460788" cy="467700"/>
            <a:chOff x="619" y="3093"/>
            <a:chExt cx="600" cy="609"/>
          </a:xfrm>
        </p:grpSpPr>
        <p:sp>
          <p:nvSpPr>
            <p:cNvPr id="93" name="Freeform 271">
              <a:extLst>
                <a:ext uri="{FF2B5EF4-FFF2-40B4-BE49-F238E27FC236}">
                  <a16:creationId xmlns:a16="http://schemas.microsoft.com/office/drawing/2014/main" id="{84EC19D0-4C9E-4D8A-161B-276F5686CE5C}"/>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272">
              <a:extLst>
                <a:ext uri="{FF2B5EF4-FFF2-40B4-BE49-F238E27FC236}">
                  <a16:creationId xmlns:a16="http://schemas.microsoft.com/office/drawing/2014/main" id="{6EEB16D9-E252-BB0E-7D54-4C0E57DD651F}"/>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73">
              <a:extLst>
                <a:ext uri="{FF2B5EF4-FFF2-40B4-BE49-F238E27FC236}">
                  <a16:creationId xmlns:a16="http://schemas.microsoft.com/office/drawing/2014/main" id="{3CD7E983-BF61-2113-588C-68BB20CEE010}"/>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74">
              <a:extLst>
                <a:ext uri="{FF2B5EF4-FFF2-40B4-BE49-F238E27FC236}">
                  <a16:creationId xmlns:a16="http://schemas.microsoft.com/office/drawing/2014/main" id="{2B9B1E79-9644-11D1-54AA-8539BC1E03AB}"/>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275">
              <a:extLst>
                <a:ext uri="{FF2B5EF4-FFF2-40B4-BE49-F238E27FC236}">
                  <a16:creationId xmlns:a16="http://schemas.microsoft.com/office/drawing/2014/main" id="{10CEF10B-FCAA-CF26-59F6-98691E3A5FEE}"/>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276">
              <a:extLst>
                <a:ext uri="{FF2B5EF4-FFF2-40B4-BE49-F238E27FC236}">
                  <a16:creationId xmlns:a16="http://schemas.microsoft.com/office/drawing/2014/main" id="{461EE00C-5F8C-962A-61D2-FEB144AB62CE}"/>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277">
              <a:extLst>
                <a:ext uri="{FF2B5EF4-FFF2-40B4-BE49-F238E27FC236}">
                  <a16:creationId xmlns:a16="http://schemas.microsoft.com/office/drawing/2014/main" id="{2C7A4750-9B1F-1A98-5D19-71F9CDA74C7C}"/>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278">
              <a:extLst>
                <a:ext uri="{FF2B5EF4-FFF2-40B4-BE49-F238E27FC236}">
                  <a16:creationId xmlns:a16="http://schemas.microsoft.com/office/drawing/2014/main" id="{8AF562D5-3282-59EF-AB99-66BA74067003}"/>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79">
              <a:extLst>
                <a:ext uri="{FF2B5EF4-FFF2-40B4-BE49-F238E27FC236}">
                  <a16:creationId xmlns:a16="http://schemas.microsoft.com/office/drawing/2014/main" id="{0AAA5D0E-DF01-380E-F601-85BE7682591B}"/>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80">
              <a:extLst>
                <a:ext uri="{FF2B5EF4-FFF2-40B4-BE49-F238E27FC236}">
                  <a16:creationId xmlns:a16="http://schemas.microsoft.com/office/drawing/2014/main" id="{71D3C84A-58C6-DB03-68AD-E1C92CE7E67C}"/>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797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Audit and compliance team</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ACEAFF"/>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ACEAFF"/>
          </a:solidFill>
        </p:spPr>
        <p:txBody>
          <a:bodyPr wrap="square" lIns="320040" tIns="54864" rIns="54864" bIns="54864" anchor="ctr">
            <a:noAutofit/>
          </a:bodyPr>
          <a:lstStyle/>
          <a:p>
            <a:pPr marL="0" marR="0" lvl="1" fontAlgn="ctr">
              <a:spcAft>
                <a:spcPts val="300"/>
              </a:spcAft>
              <a:buClr>
                <a:schemeClr val="tx2"/>
              </a:buClr>
              <a:tabLst>
                <a:tab pos="9144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Role will be to interface with internal and external audit requests and testing</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ACEAFF"/>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chemeClr val="tx2"/>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chemeClr val="tx2"/>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Develop expertise and understand all access controls</a:t>
            </a:r>
          </a:p>
          <a:p>
            <a:pPr marL="36576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Provisioning, termination, and access reviews</a:t>
            </a:r>
          </a:p>
          <a:p>
            <a:pPr marL="18288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Shift from reactive to proactive approach</a:t>
            </a:r>
          </a:p>
          <a:p>
            <a:pPr marL="36576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Proactive QA of control effectiveness</a:t>
            </a:r>
          </a:p>
          <a:p>
            <a:pPr marL="54864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Real-time continuous control monitoring in IGA tool</a:t>
            </a:r>
          </a:p>
          <a:p>
            <a:pPr marL="73152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(e.g., Termination validation, maybe start with monthly checks)</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845043"/>
          </a:xfrm>
          <a:prstGeom prst="rect">
            <a:avLst/>
          </a:prstGeom>
          <a:solidFill>
            <a:srgbClr val="ACEAFF"/>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chemeClr val="tx2"/>
                </a:solidFill>
                <a:latin typeface="KPMG Bold" panose="020B0803030202040204" pitchFamily="34" charset="0"/>
                <a:cs typeface="Calibri" panose="020F0502020204030204" pitchFamily="34" charset="0"/>
              </a:rPr>
              <a:t>Value</a:t>
            </a:r>
          </a:p>
          <a:p>
            <a:pPr marL="18288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Continuous monitoring will reduce audit issues as part of tedious access review controls</a:t>
            </a:r>
          </a:p>
          <a:p>
            <a:pPr marL="18288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Ability to interact and respond with auditors as an individual entity without bringing in provisioning or engineering teams</a:t>
            </a:r>
          </a:p>
          <a:p>
            <a:pPr marL="36576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More efficient response time and understanding of environment</a:t>
            </a:r>
          </a:p>
          <a:p>
            <a:pPr marL="36576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Understanding of evidence requirements and what would be sufficient or acceptable to address audit concerns</a:t>
            </a:r>
          </a:p>
          <a:p>
            <a:pPr marL="18288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Identify control issues before audits begin</a:t>
            </a:r>
          </a:p>
          <a:p>
            <a:pPr marL="36576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Ability to effectively explain issues in response to audit requests and communicate mitigation efforts</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24" name="Oval 23">
            <a:extLst>
              <a:ext uri="{FF2B5EF4-FFF2-40B4-BE49-F238E27FC236}">
                <a16:creationId xmlns:a16="http://schemas.microsoft.com/office/drawing/2014/main" id="{161F5D31-4C28-A3F8-9455-27A48D0708CE}"/>
              </a:ext>
            </a:extLst>
          </p:cNvPr>
          <p:cNvSpPr/>
          <p:nvPr/>
        </p:nvSpPr>
        <p:spPr>
          <a:xfrm>
            <a:off x="4765530" y="1657524"/>
            <a:ext cx="286698" cy="286696"/>
          </a:xfrm>
          <a:prstGeom prst="ellipse">
            <a:avLst/>
          </a:prstGeom>
          <a:solidFill>
            <a:srgbClr val="FFFFFF"/>
          </a:solidFill>
          <a:ln w="19050">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33331" y="1725325"/>
            <a:ext cx="151096" cy="151095"/>
          </a:xfrm>
          <a:prstGeom prst="chevron">
            <a:avLst/>
          </a:prstGeom>
          <a:solidFill>
            <a:srgbClr val="ACEA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7" name="Oval 26">
            <a:extLst>
              <a:ext uri="{FF2B5EF4-FFF2-40B4-BE49-F238E27FC236}">
                <a16:creationId xmlns:a16="http://schemas.microsoft.com/office/drawing/2014/main" id="{C3451E69-0F53-DC2D-2941-B751523C0E28}"/>
              </a:ext>
            </a:extLst>
          </p:cNvPr>
          <p:cNvSpPr/>
          <p:nvPr/>
        </p:nvSpPr>
        <p:spPr>
          <a:xfrm>
            <a:off x="4765530" y="3002345"/>
            <a:ext cx="286698" cy="286696"/>
          </a:xfrm>
          <a:prstGeom prst="ellipse">
            <a:avLst/>
          </a:prstGeom>
          <a:solidFill>
            <a:srgbClr val="FFFFFF"/>
          </a:solidFill>
          <a:ln w="19050">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33331" y="3070146"/>
            <a:ext cx="151096" cy="151095"/>
          </a:xfrm>
          <a:prstGeom prst="chevron">
            <a:avLst/>
          </a:prstGeom>
          <a:solidFill>
            <a:srgbClr val="ACEA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0" name="Oval 29">
            <a:extLst>
              <a:ext uri="{FF2B5EF4-FFF2-40B4-BE49-F238E27FC236}">
                <a16:creationId xmlns:a16="http://schemas.microsoft.com/office/drawing/2014/main" id="{3BF7805B-D012-5F2A-CA29-5587BC24994F}"/>
              </a:ext>
            </a:extLst>
          </p:cNvPr>
          <p:cNvSpPr/>
          <p:nvPr/>
        </p:nvSpPr>
        <p:spPr>
          <a:xfrm>
            <a:off x="4765530" y="4830746"/>
            <a:ext cx="286698" cy="286696"/>
          </a:xfrm>
          <a:prstGeom prst="ellipse">
            <a:avLst/>
          </a:prstGeom>
          <a:solidFill>
            <a:srgbClr val="FFFFFF"/>
          </a:solidFill>
          <a:ln w="19050">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33331" y="4898547"/>
            <a:ext cx="151096" cy="151095"/>
          </a:xfrm>
          <a:prstGeom prst="chevron">
            <a:avLst/>
          </a:prstGeom>
          <a:solidFill>
            <a:srgbClr val="ACEA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 name="Rectangle 2">
            <a:extLst>
              <a:ext uri="{FF2B5EF4-FFF2-40B4-BE49-F238E27FC236}">
                <a16:creationId xmlns:a16="http://schemas.microsoft.com/office/drawing/2014/main" id="{6B0489B0-D657-EAD4-77D3-A7D066B16368}"/>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5" name="Picture 4" descr="A person sitting at a table&#10;&#10;Description automatically generated">
            <a:extLst>
              <a:ext uri="{FF2B5EF4-FFF2-40B4-BE49-F238E27FC236}">
                <a16:creationId xmlns:a16="http://schemas.microsoft.com/office/drawing/2014/main" id="{16ED1269-4D89-00C7-F2AE-AA3C984D61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864"/>
          <a:stretch/>
        </p:blipFill>
        <p:spPr>
          <a:xfrm>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1896340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0">
            <a:extLst>
              <a:ext uri="{FF2B5EF4-FFF2-40B4-BE49-F238E27FC236}">
                <a16:creationId xmlns:a16="http://schemas.microsoft.com/office/drawing/2014/main" id="{14A25132-5824-6B85-78B6-71C34DA9169F}"/>
              </a:ext>
            </a:extLst>
          </p:cNvPr>
          <p:cNvSpPr>
            <a:spLocks/>
          </p:cNvSpPr>
          <p:nvPr/>
        </p:nvSpPr>
        <p:spPr bwMode="gray">
          <a:xfrm rot="900000">
            <a:off x="850226" y="3305597"/>
            <a:ext cx="2141681" cy="1980038"/>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0C233C"/>
          </a:solidFill>
          <a:ln w="9525">
            <a:noFill/>
            <a:round/>
            <a:headEnd/>
            <a:tailEnd/>
          </a:ln>
        </p:spPr>
        <p:txBody>
          <a:bodyPr/>
          <a:lstStyle/>
          <a:p>
            <a:endParaRPr lang="en-US" sz="1600" dirty="0"/>
          </a:p>
        </p:txBody>
      </p:sp>
      <p:sp>
        <p:nvSpPr>
          <p:cNvPr id="43" name="TextBox 42">
            <a:extLst>
              <a:ext uri="{FF2B5EF4-FFF2-40B4-BE49-F238E27FC236}">
                <a16:creationId xmlns:a16="http://schemas.microsoft.com/office/drawing/2014/main" id="{6FC633C9-35A0-DC40-0451-E5746F4CAD06}"/>
              </a:ext>
            </a:extLst>
          </p:cNvPr>
          <p:cNvSpPr txBox="1"/>
          <p:nvPr/>
        </p:nvSpPr>
        <p:spPr>
          <a:xfrm>
            <a:off x="1075741" y="4248601"/>
            <a:ext cx="763170" cy="196977"/>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600" dirty="0">
                <a:solidFill>
                  <a:srgbClr val="FFFFFF"/>
                </a:solidFill>
                <a:latin typeface="KPMG Bold" panose="020B0803030202040204" pitchFamily="34" charset="0"/>
                <a:cs typeface="Times New Roman" panose="02020603050405020304" pitchFamily="18" charset="0"/>
              </a:rPr>
              <a:t>RBAC</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RBAC</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endParaRPr lang="en-US" sz="1600" dirty="0"/>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1867942" y="3741792"/>
            <a:ext cx="558800" cy="568162"/>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44" name="Rectangle 43">
            <a:extLst>
              <a:ext uri="{FF2B5EF4-FFF2-40B4-BE49-F238E27FC236}">
                <a16:creationId xmlns:a16="http://schemas.microsoft.com/office/drawing/2014/main" id="{37AFCBE2-118B-7EB8-2266-5E6ED6110344}"/>
              </a:ext>
            </a:extLst>
          </p:cNvPr>
          <p:cNvSpPr/>
          <p:nvPr/>
        </p:nvSpPr>
        <p:spPr>
          <a:xfrm>
            <a:off x="5827719" y="1335675"/>
            <a:ext cx="45720" cy="4541250"/>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45" name="TextBox 44">
            <a:extLst>
              <a:ext uri="{FF2B5EF4-FFF2-40B4-BE49-F238E27FC236}">
                <a16:creationId xmlns:a16="http://schemas.microsoft.com/office/drawing/2014/main" id="{8F713248-7A4F-AFC3-B241-48682969A899}"/>
              </a:ext>
            </a:extLst>
          </p:cNvPr>
          <p:cNvSpPr txBox="1"/>
          <p:nvPr/>
        </p:nvSpPr>
        <p:spPr>
          <a:xfrm>
            <a:off x="6005940" y="138953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C233C"/>
                </a:solidFill>
                <a:latin typeface="KPMG Bold" panose="020B0803030202040204" pitchFamily="34" charset="0"/>
                <a:cs typeface="Calibri" panose="020F0502020204030204" pitchFamily="34" charset="0"/>
              </a:rPr>
              <a:t>Future RBAC strategy and role construction</a:t>
            </a:r>
          </a:p>
        </p:txBody>
      </p:sp>
      <p:sp>
        <p:nvSpPr>
          <p:cNvPr id="46" name="TextBox 45">
            <a:extLst>
              <a:ext uri="{FF2B5EF4-FFF2-40B4-BE49-F238E27FC236}">
                <a16:creationId xmlns:a16="http://schemas.microsoft.com/office/drawing/2014/main" id="{F5D78180-F192-0C61-20F9-6A935D3FFA1A}"/>
              </a:ext>
            </a:extLst>
          </p:cNvPr>
          <p:cNvSpPr txBox="1"/>
          <p:nvPr/>
        </p:nvSpPr>
        <p:spPr>
          <a:xfrm>
            <a:off x="6005940" y="2623247"/>
            <a:ext cx="5194128" cy="1054135"/>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0C233C"/>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0C233C"/>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RBAC strategy is ad hoc and has little governance as is</a:t>
            </a: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No RBAC for HS systems</a:t>
            </a: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Enhance RBAC structure to differentiate basic/default network access from higher risk access to sensitive systems </a:t>
            </a:r>
          </a:p>
        </p:txBody>
      </p:sp>
      <p:sp>
        <p:nvSpPr>
          <p:cNvPr id="47" name="TextBox 46">
            <a:extLst>
              <a:ext uri="{FF2B5EF4-FFF2-40B4-BE49-F238E27FC236}">
                <a16:creationId xmlns:a16="http://schemas.microsoft.com/office/drawing/2014/main" id="{8F6CCCFF-C93C-47C5-DD3D-ABC32A23BE8D}"/>
              </a:ext>
            </a:extLst>
          </p:cNvPr>
          <p:cNvSpPr txBox="1"/>
          <p:nvPr/>
        </p:nvSpPr>
        <p:spPr>
          <a:xfrm>
            <a:off x="6005940" y="3813671"/>
            <a:ext cx="5194128" cy="1733808"/>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0C233C"/>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Governance RBAC will allow streamlining for provisioning and easier management of entitlements and application data</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Role governance will allow for cohesive interpretation across enterprise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Removing old or barely used roles will reduce processing power needs on systems for reviews and/or BAU operations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Ability to separate ‘basic’ or ‘default’ access from higher risk entitlements in provisioning/deprovisioning requests and access reviews to more effectively manage access risks</a:t>
            </a:r>
          </a:p>
        </p:txBody>
      </p:sp>
      <p:cxnSp>
        <p:nvCxnSpPr>
          <p:cNvPr id="48" name="Straight Connector 47">
            <a:extLst>
              <a:ext uri="{FF2B5EF4-FFF2-40B4-BE49-F238E27FC236}">
                <a16:creationId xmlns:a16="http://schemas.microsoft.com/office/drawing/2014/main" id="{0E5ECADD-2191-9CAB-3E49-94AB8C21F0B1}"/>
              </a:ext>
            </a:extLst>
          </p:cNvPr>
          <p:cNvCxnSpPr>
            <a:cxnSpLocks/>
          </p:cNvCxnSpPr>
          <p:nvPr/>
        </p:nvCxnSpPr>
        <p:spPr>
          <a:xfrm>
            <a:off x="6005940" y="2012547"/>
            <a:ext cx="5193870" cy="0"/>
          </a:xfrm>
          <a:prstGeom prst="line">
            <a:avLst/>
          </a:prstGeom>
          <a:ln w="6350">
            <a:solidFill>
              <a:srgbClr val="0C233C"/>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6101AEA-2081-9B1C-D5E5-FB17C7E14240}"/>
              </a:ext>
            </a:extLst>
          </p:cNvPr>
          <p:cNvCxnSpPr>
            <a:cxnSpLocks/>
          </p:cNvCxnSpPr>
          <p:nvPr/>
        </p:nvCxnSpPr>
        <p:spPr>
          <a:xfrm>
            <a:off x="6005940" y="3745527"/>
            <a:ext cx="5193870" cy="0"/>
          </a:xfrm>
          <a:prstGeom prst="line">
            <a:avLst/>
          </a:prstGeom>
          <a:ln w="6350">
            <a:solidFill>
              <a:srgbClr val="0C233C"/>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062360E-8959-898A-AECF-61D248B03710}"/>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51" name="Group 270">
            <a:extLst>
              <a:ext uri="{FF2B5EF4-FFF2-40B4-BE49-F238E27FC236}">
                <a16:creationId xmlns:a16="http://schemas.microsoft.com/office/drawing/2014/main" id="{AFAA60A9-5482-5B81-B278-3DB524CD3A09}"/>
              </a:ext>
            </a:extLst>
          </p:cNvPr>
          <p:cNvGrpSpPr>
            <a:grpSpLocks noChangeAspect="1"/>
          </p:cNvGrpSpPr>
          <p:nvPr/>
        </p:nvGrpSpPr>
        <p:grpSpPr bwMode="auto">
          <a:xfrm>
            <a:off x="3059507" y="3226396"/>
            <a:ext cx="460788" cy="467700"/>
            <a:chOff x="619" y="3093"/>
            <a:chExt cx="600" cy="609"/>
          </a:xfrm>
        </p:grpSpPr>
        <p:sp>
          <p:nvSpPr>
            <p:cNvPr id="52" name="Freeform 271">
              <a:extLst>
                <a:ext uri="{FF2B5EF4-FFF2-40B4-BE49-F238E27FC236}">
                  <a16:creationId xmlns:a16="http://schemas.microsoft.com/office/drawing/2014/main" id="{7CC8A94F-92E3-96E0-E84F-6240934E7160}"/>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272">
              <a:extLst>
                <a:ext uri="{FF2B5EF4-FFF2-40B4-BE49-F238E27FC236}">
                  <a16:creationId xmlns:a16="http://schemas.microsoft.com/office/drawing/2014/main" id="{5972E014-865D-9FAE-A5F8-9AF5BFEBCABA}"/>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273">
              <a:extLst>
                <a:ext uri="{FF2B5EF4-FFF2-40B4-BE49-F238E27FC236}">
                  <a16:creationId xmlns:a16="http://schemas.microsoft.com/office/drawing/2014/main" id="{8C824509-0F92-70D2-C518-BF4F54106DF7}"/>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274">
              <a:extLst>
                <a:ext uri="{FF2B5EF4-FFF2-40B4-BE49-F238E27FC236}">
                  <a16:creationId xmlns:a16="http://schemas.microsoft.com/office/drawing/2014/main" id="{27C90F34-6A31-4E2F-F24D-3A8C47298C77}"/>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275">
              <a:extLst>
                <a:ext uri="{FF2B5EF4-FFF2-40B4-BE49-F238E27FC236}">
                  <a16:creationId xmlns:a16="http://schemas.microsoft.com/office/drawing/2014/main" id="{84F52DFB-0D82-4742-45AA-C396C2C583CB}"/>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276">
              <a:extLst>
                <a:ext uri="{FF2B5EF4-FFF2-40B4-BE49-F238E27FC236}">
                  <a16:creationId xmlns:a16="http://schemas.microsoft.com/office/drawing/2014/main" id="{29441E06-CF73-CE8C-80EE-C985C0C68987}"/>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277">
              <a:extLst>
                <a:ext uri="{FF2B5EF4-FFF2-40B4-BE49-F238E27FC236}">
                  <a16:creationId xmlns:a16="http://schemas.microsoft.com/office/drawing/2014/main" id="{1C367753-621F-6F97-7A1F-E781BD0A6276}"/>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278">
              <a:extLst>
                <a:ext uri="{FF2B5EF4-FFF2-40B4-BE49-F238E27FC236}">
                  <a16:creationId xmlns:a16="http://schemas.microsoft.com/office/drawing/2014/main" id="{18ACD10F-DE4D-162B-1462-0F8730761E88}"/>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79">
              <a:extLst>
                <a:ext uri="{FF2B5EF4-FFF2-40B4-BE49-F238E27FC236}">
                  <a16:creationId xmlns:a16="http://schemas.microsoft.com/office/drawing/2014/main" id="{EB0AD33A-2EE8-FB4B-2917-7DBFFECB82D2}"/>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80">
              <a:extLst>
                <a:ext uri="{FF2B5EF4-FFF2-40B4-BE49-F238E27FC236}">
                  <a16:creationId xmlns:a16="http://schemas.microsoft.com/office/drawing/2014/main" id="{95883A11-2F9B-F11E-4CE3-6EE7E69B0066}"/>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4" name="TextBox 3">
            <a:extLst>
              <a:ext uri="{FF2B5EF4-FFF2-40B4-BE49-F238E27FC236}">
                <a16:creationId xmlns:a16="http://schemas.microsoft.com/office/drawing/2014/main" id="{FF783184-3546-67C1-1F53-7A64102BB8CF}"/>
              </a:ext>
            </a:extLst>
          </p:cNvPr>
          <p:cNvSpPr txBox="1"/>
          <p:nvPr/>
        </p:nvSpPr>
        <p:spPr>
          <a:xfrm>
            <a:off x="6005940" y="1735114"/>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C233C"/>
                </a:solidFill>
                <a:latin typeface="KPMG Bold" panose="020B0803030202040204" pitchFamily="34" charset="0"/>
                <a:cs typeface="Calibri" panose="020F0502020204030204" pitchFamily="34" charset="0"/>
              </a:rPr>
              <a:t>Simplify roles, simplify governance</a:t>
            </a:r>
          </a:p>
        </p:txBody>
      </p:sp>
      <p:sp>
        <p:nvSpPr>
          <p:cNvPr id="14" name="TextBox 13">
            <a:extLst>
              <a:ext uri="{FF2B5EF4-FFF2-40B4-BE49-F238E27FC236}">
                <a16:creationId xmlns:a16="http://schemas.microsoft.com/office/drawing/2014/main" id="{E74435DA-827F-3CF2-3969-C80AB5206A75}"/>
              </a:ext>
            </a:extLst>
          </p:cNvPr>
          <p:cNvSpPr txBox="1"/>
          <p:nvPr/>
        </p:nvSpPr>
        <p:spPr>
          <a:xfrm>
            <a:off x="6005940" y="2080692"/>
            <a:ext cx="5194128" cy="406265"/>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C233C"/>
                </a:solidFill>
                <a:latin typeface="KPMG Bold" panose="020B0803030202040204" pitchFamily="34" charset="0"/>
                <a:cs typeface="Calibri" panose="020F0502020204030204" pitchFamily="34" charset="0"/>
              </a:rPr>
              <a:t>Focus on teams/apps hiring hundreds of people daily, these are areas where having roles will make impact on quick provisioning</a:t>
            </a:r>
          </a:p>
        </p:txBody>
      </p:sp>
      <p:cxnSp>
        <p:nvCxnSpPr>
          <p:cNvPr id="71" name="Straight Connector 70">
            <a:extLst>
              <a:ext uri="{FF2B5EF4-FFF2-40B4-BE49-F238E27FC236}">
                <a16:creationId xmlns:a16="http://schemas.microsoft.com/office/drawing/2014/main" id="{A320D3AB-5D7A-ED81-2068-547B56801C55}"/>
              </a:ext>
            </a:extLst>
          </p:cNvPr>
          <p:cNvCxnSpPr>
            <a:cxnSpLocks/>
          </p:cNvCxnSpPr>
          <p:nvPr/>
        </p:nvCxnSpPr>
        <p:spPr>
          <a:xfrm>
            <a:off x="6005940" y="2555102"/>
            <a:ext cx="5193870" cy="0"/>
          </a:xfrm>
          <a:prstGeom prst="line">
            <a:avLst/>
          </a:prstGeom>
          <a:ln w="6350">
            <a:solidFill>
              <a:srgbClr val="0C233C"/>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EE017CC-73F5-E9CA-D87A-192935A8B874}"/>
              </a:ext>
            </a:extLst>
          </p:cNvPr>
          <p:cNvCxnSpPr>
            <a:cxnSpLocks/>
          </p:cNvCxnSpPr>
          <p:nvPr/>
        </p:nvCxnSpPr>
        <p:spPr>
          <a:xfrm>
            <a:off x="6005940" y="1666969"/>
            <a:ext cx="5193870" cy="0"/>
          </a:xfrm>
          <a:prstGeom prst="line">
            <a:avLst/>
          </a:prstGeom>
          <a:ln w="6350">
            <a:solidFill>
              <a:srgbClr val="0C233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876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RBAC</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0C233C"/>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0C233C"/>
          </a:solidFill>
        </p:spPr>
        <p:txBody>
          <a:bodyPr wrap="square" lIns="320040" tIns="54864" rIns="54864" bIns="54864" anchor="ctr">
            <a:noAutofit/>
          </a:bodyPr>
          <a:lstStyle/>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Future RBAC strategy and role construction</a:t>
            </a:r>
          </a:p>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Simplify roles, simplify governance</a:t>
            </a:r>
          </a:p>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Focus on teams/apps hiring hundreds of people daily, these are areas where having roles will make impact on quick provisioning</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0C233C"/>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rgbClr val="FFFF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RBAC strategy is ad hoc and has little governance as is</a:t>
            </a: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No RBAC for HS systems</a:t>
            </a: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Enhance RBAC structure to differentiate basic/default network access from higher risk access to sensitive systems </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742367"/>
          </a:xfrm>
          <a:prstGeom prst="rect">
            <a:avLst/>
          </a:prstGeom>
          <a:solidFill>
            <a:srgbClr val="0C233C"/>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rgbClr val="FFFFFF"/>
                </a:solidFill>
                <a:latin typeface="KPMG Bold" panose="020B0803030202040204" pitchFamily="34" charset="0"/>
                <a:cs typeface="Calibri" panose="020F0502020204030204" pitchFamily="34" charset="0"/>
              </a:rPr>
              <a:t>Value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Governance RBAC will allow streamlining for provisioning and easier management of entitlements and application data</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Role governance will allow for cohesive interpretation across enterprise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Removing old or barely used roles will reduce processing power needs on systems for reviews and/or BAU operations</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Ability to separate ‘basic’ or ‘default’ access from higher risk entitlements in provisioning/deprovisioning requests and access reviews to more effectively manage access risks</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24" name="Oval 23">
            <a:extLst>
              <a:ext uri="{FF2B5EF4-FFF2-40B4-BE49-F238E27FC236}">
                <a16:creationId xmlns:a16="http://schemas.microsoft.com/office/drawing/2014/main" id="{161F5D31-4C28-A3F8-9455-27A48D0708CE}"/>
              </a:ext>
            </a:extLst>
          </p:cNvPr>
          <p:cNvSpPr/>
          <p:nvPr/>
        </p:nvSpPr>
        <p:spPr>
          <a:xfrm>
            <a:off x="4765530" y="1657524"/>
            <a:ext cx="286698" cy="286696"/>
          </a:xfrm>
          <a:prstGeom prst="ellipse">
            <a:avLst/>
          </a:prstGeom>
          <a:solidFill>
            <a:srgbClr val="FFFFFF"/>
          </a:solidFill>
          <a:ln w="19050">
            <a:solidFill>
              <a:srgbClr val="0C233C"/>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33331" y="1725325"/>
            <a:ext cx="151096" cy="151095"/>
          </a:xfrm>
          <a:prstGeom prst="chevron">
            <a:avLst/>
          </a:prstGeom>
          <a:solidFill>
            <a:srgbClr val="0C233C"/>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7" name="Oval 26">
            <a:extLst>
              <a:ext uri="{FF2B5EF4-FFF2-40B4-BE49-F238E27FC236}">
                <a16:creationId xmlns:a16="http://schemas.microsoft.com/office/drawing/2014/main" id="{C3451E69-0F53-DC2D-2941-B751523C0E28}"/>
              </a:ext>
            </a:extLst>
          </p:cNvPr>
          <p:cNvSpPr/>
          <p:nvPr/>
        </p:nvSpPr>
        <p:spPr>
          <a:xfrm>
            <a:off x="4765530" y="3002345"/>
            <a:ext cx="286698" cy="286696"/>
          </a:xfrm>
          <a:prstGeom prst="ellipse">
            <a:avLst/>
          </a:prstGeom>
          <a:solidFill>
            <a:srgbClr val="FFFFFF"/>
          </a:solidFill>
          <a:ln w="19050">
            <a:solidFill>
              <a:srgbClr val="0C233C"/>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33331" y="3070146"/>
            <a:ext cx="151096" cy="151095"/>
          </a:xfrm>
          <a:prstGeom prst="chevron">
            <a:avLst/>
          </a:prstGeom>
          <a:solidFill>
            <a:srgbClr val="0C233C"/>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0" name="Oval 29">
            <a:extLst>
              <a:ext uri="{FF2B5EF4-FFF2-40B4-BE49-F238E27FC236}">
                <a16:creationId xmlns:a16="http://schemas.microsoft.com/office/drawing/2014/main" id="{3BF7805B-D012-5F2A-CA29-5587BC24994F}"/>
              </a:ext>
            </a:extLst>
          </p:cNvPr>
          <p:cNvSpPr/>
          <p:nvPr/>
        </p:nvSpPr>
        <p:spPr>
          <a:xfrm>
            <a:off x="4765530" y="4830746"/>
            <a:ext cx="286698" cy="286696"/>
          </a:xfrm>
          <a:prstGeom prst="ellipse">
            <a:avLst/>
          </a:prstGeom>
          <a:solidFill>
            <a:srgbClr val="FFFFFF"/>
          </a:solidFill>
          <a:ln w="19050">
            <a:solidFill>
              <a:srgbClr val="0C233C"/>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33331" y="4898547"/>
            <a:ext cx="151096" cy="151095"/>
          </a:xfrm>
          <a:prstGeom prst="chevron">
            <a:avLst/>
          </a:prstGeom>
          <a:solidFill>
            <a:srgbClr val="0C233C"/>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 name="Rectangle 2">
            <a:extLst>
              <a:ext uri="{FF2B5EF4-FFF2-40B4-BE49-F238E27FC236}">
                <a16:creationId xmlns:a16="http://schemas.microsoft.com/office/drawing/2014/main" id="{62EEF93E-A42E-E8A4-C241-9E6C9EA799BF}"/>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5" name="Picture 4" descr="A person holding a computer&#10;&#10;Description automatically generated">
            <a:extLst>
              <a:ext uri="{FF2B5EF4-FFF2-40B4-BE49-F238E27FC236}">
                <a16:creationId xmlns:a16="http://schemas.microsoft.com/office/drawing/2014/main" id="{A89BDA38-149D-D1E8-D558-348F64CAA4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3989" r="7875"/>
          <a:stretch/>
        </p:blipFill>
        <p:spPr>
          <a:xfrm>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3634518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9">
            <a:extLst>
              <a:ext uri="{FF2B5EF4-FFF2-40B4-BE49-F238E27FC236}">
                <a16:creationId xmlns:a16="http://schemas.microsoft.com/office/drawing/2014/main" id="{96F71D0F-6293-475A-28AC-D41BBD707E32}"/>
              </a:ext>
            </a:extLst>
          </p:cNvPr>
          <p:cNvSpPr>
            <a:spLocks/>
          </p:cNvSpPr>
          <p:nvPr/>
        </p:nvSpPr>
        <p:spPr bwMode="gray">
          <a:xfrm rot="900000">
            <a:off x="1176544" y="1919724"/>
            <a:ext cx="2189668" cy="1856286"/>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098E7E"/>
          </a:solidFill>
          <a:ln w="9525">
            <a:noFill/>
            <a:round/>
            <a:headEnd/>
            <a:tailEnd/>
          </a:ln>
        </p:spPr>
        <p:txBody>
          <a:bodyPr/>
          <a:lstStyle/>
          <a:p>
            <a:endParaRPr lang="en-US" sz="1600" dirty="0"/>
          </a:p>
        </p:txBody>
      </p:sp>
      <p:sp>
        <p:nvSpPr>
          <p:cNvPr id="43" name="TextBox 42">
            <a:extLst>
              <a:ext uri="{FF2B5EF4-FFF2-40B4-BE49-F238E27FC236}">
                <a16:creationId xmlns:a16="http://schemas.microsoft.com/office/drawing/2014/main" id="{61220CD3-7A44-055B-D004-F3FFA2A466DD}"/>
              </a:ext>
            </a:extLst>
          </p:cNvPr>
          <p:cNvSpPr txBox="1"/>
          <p:nvPr/>
        </p:nvSpPr>
        <p:spPr>
          <a:xfrm>
            <a:off x="1223840" y="2540394"/>
            <a:ext cx="830040" cy="393954"/>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600" dirty="0">
                <a:solidFill>
                  <a:srgbClr val="FFFFFF"/>
                </a:solidFill>
                <a:latin typeface="KPMG Bold" panose="020B0803030202040204" pitchFamily="34" charset="0"/>
                <a:cs typeface="Times New Roman" panose="02020603050405020304" pitchFamily="18" charset="0"/>
              </a:rPr>
              <a:t>Technical operations</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Technical operations (Level 2 engineering)</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endParaRPr lang="en-US" sz="1600" dirty="0"/>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1986964" y="2881713"/>
            <a:ext cx="651962" cy="505776"/>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44" name="Rectangle 43">
            <a:extLst>
              <a:ext uri="{FF2B5EF4-FFF2-40B4-BE49-F238E27FC236}">
                <a16:creationId xmlns:a16="http://schemas.microsoft.com/office/drawing/2014/main" id="{8BB9E517-F2BA-2482-1317-3E2658F9E5F6}"/>
              </a:ext>
            </a:extLst>
          </p:cNvPr>
          <p:cNvSpPr/>
          <p:nvPr/>
        </p:nvSpPr>
        <p:spPr>
          <a:xfrm>
            <a:off x="5827719" y="1335675"/>
            <a:ext cx="45720" cy="4541250"/>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45" name="TextBox 44">
            <a:extLst>
              <a:ext uri="{FF2B5EF4-FFF2-40B4-BE49-F238E27FC236}">
                <a16:creationId xmlns:a16="http://schemas.microsoft.com/office/drawing/2014/main" id="{A511D2AA-6926-C216-1FA0-35D4AFC0424D}"/>
              </a:ext>
            </a:extLst>
          </p:cNvPr>
          <p:cNvSpPr txBox="1"/>
          <p:nvPr/>
        </p:nvSpPr>
        <p:spPr>
          <a:xfrm>
            <a:off x="6005940" y="138953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98E7E"/>
                </a:solidFill>
                <a:latin typeface="KPMG Bold" panose="020B0803030202040204" pitchFamily="34" charset="0"/>
                <a:cs typeface="Calibri" panose="020F0502020204030204" pitchFamily="34" charset="0"/>
              </a:rPr>
              <a:t>Governance focus for engineering requests</a:t>
            </a:r>
          </a:p>
        </p:txBody>
      </p:sp>
      <p:sp>
        <p:nvSpPr>
          <p:cNvPr id="46" name="TextBox 45">
            <a:extLst>
              <a:ext uri="{FF2B5EF4-FFF2-40B4-BE49-F238E27FC236}">
                <a16:creationId xmlns:a16="http://schemas.microsoft.com/office/drawing/2014/main" id="{E051763E-40F2-4415-6A2F-1491B07D2A01}"/>
              </a:ext>
            </a:extLst>
          </p:cNvPr>
          <p:cNvSpPr txBox="1"/>
          <p:nvPr/>
        </p:nvSpPr>
        <p:spPr>
          <a:xfrm>
            <a:off x="6005940" y="1753998"/>
            <a:ext cx="5194128" cy="682238"/>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098E7E"/>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098E7E"/>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Establish roles and responsibilities for each group (focus engineering)</a:t>
            </a:r>
          </a:p>
          <a:p>
            <a:pPr marL="36576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Work closely with Governance development team</a:t>
            </a:r>
          </a:p>
        </p:txBody>
      </p:sp>
      <p:sp>
        <p:nvSpPr>
          <p:cNvPr id="47" name="TextBox 46">
            <a:extLst>
              <a:ext uri="{FF2B5EF4-FFF2-40B4-BE49-F238E27FC236}">
                <a16:creationId xmlns:a16="http://schemas.microsoft.com/office/drawing/2014/main" id="{2643C94E-B9A3-9A88-3917-04649C3167F5}"/>
              </a:ext>
            </a:extLst>
          </p:cNvPr>
          <p:cNvSpPr txBox="1"/>
          <p:nvPr/>
        </p:nvSpPr>
        <p:spPr>
          <a:xfrm>
            <a:off x="6005940" y="2593775"/>
            <a:ext cx="5194128" cy="836126"/>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098E7E"/>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Clearly defined roles and expectations related to multitude of Identity needs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Governance requirements can be addressed timely and prioritized along with other Identity areas</a:t>
            </a:r>
          </a:p>
        </p:txBody>
      </p:sp>
      <p:cxnSp>
        <p:nvCxnSpPr>
          <p:cNvPr id="48" name="Straight Connector 47">
            <a:extLst>
              <a:ext uri="{FF2B5EF4-FFF2-40B4-BE49-F238E27FC236}">
                <a16:creationId xmlns:a16="http://schemas.microsoft.com/office/drawing/2014/main" id="{85D72849-5F7C-03C1-5B19-CB995E3FF9E1}"/>
              </a:ext>
            </a:extLst>
          </p:cNvPr>
          <p:cNvCxnSpPr>
            <a:cxnSpLocks/>
          </p:cNvCxnSpPr>
          <p:nvPr/>
        </p:nvCxnSpPr>
        <p:spPr>
          <a:xfrm>
            <a:off x="6005940" y="1676411"/>
            <a:ext cx="5193870" cy="0"/>
          </a:xfrm>
          <a:prstGeom prst="line">
            <a:avLst/>
          </a:prstGeom>
          <a:ln w="6350">
            <a:solidFill>
              <a:srgbClr val="098E7E"/>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D4339C-AA50-10B5-C776-EFC62C9CE50B}"/>
              </a:ext>
            </a:extLst>
          </p:cNvPr>
          <p:cNvCxnSpPr>
            <a:cxnSpLocks/>
          </p:cNvCxnSpPr>
          <p:nvPr/>
        </p:nvCxnSpPr>
        <p:spPr>
          <a:xfrm>
            <a:off x="6005940" y="2515803"/>
            <a:ext cx="5193870" cy="0"/>
          </a:xfrm>
          <a:prstGeom prst="line">
            <a:avLst/>
          </a:prstGeom>
          <a:ln w="6350">
            <a:solidFill>
              <a:srgbClr val="098E7E"/>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0464F8B-6E70-46A7-C9F5-1AB71EBC2819}"/>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51" name="Group 270">
            <a:extLst>
              <a:ext uri="{FF2B5EF4-FFF2-40B4-BE49-F238E27FC236}">
                <a16:creationId xmlns:a16="http://schemas.microsoft.com/office/drawing/2014/main" id="{877E6ED6-CADC-BFD1-4540-5200BC7BFCBF}"/>
              </a:ext>
            </a:extLst>
          </p:cNvPr>
          <p:cNvGrpSpPr>
            <a:grpSpLocks noChangeAspect="1"/>
          </p:cNvGrpSpPr>
          <p:nvPr/>
        </p:nvGrpSpPr>
        <p:grpSpPr bwMode="auto">
          <a:xfrm>
            <a:off x="3059507" y="3226396"/>
            <a:ext cx="460788" cy="467700"/>
            <a:chOff x="619" y="3093"/>
            <a:chExt cx="600" cy="609"/>
          </a:xfrm>
        </p:grpSpPr>
        <p:sp>
          <p:nvSpPr>
            <p:cNvPr id="52" name="Freeform 271">
              <a:extLst>
                <a:ext uri="{FF2B5EF4-FFF2-40B4-BE49-F238E27FC236}">
                  <a16:creationId xmlns:a16="http://schemas.microsoft.com/office/drawing/2014/main" id="{F2CC1700-FAAC-3D20-72DE-38EA7A92FD13}"/>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272">
              <a:extLst>
                <a:ext uri="{FF2B5EF4-FFF2-40B4-BE49-F238E27FC236}">
                  <a16:creationId xmlns:a16="http://schemas.microsoft.com/office/drawing/2014/main" id="{E2880579-2A3F-86CB-9C45-4E837B116E35}"/>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273">
              <a:extLst>
                <a:ext uri="{FF2B5EF4-FFF2-40B4-BE49-F238E27FC236}">
                  <a16:creationId xmlns:a16="http://schemas.microsoft.com/office/drawing/2014/main" id="{7442DFBD-5B7F-8677-3A15-D980B1D49293}"/>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274">
              <a:extLst>
                <a:ext uri="{FF2B5EF4-FFF2-40B4-BE49-F238E27FC236}">
                  <a16:creationId xmlns:a16="http://schemas.microsoft.com/office/drawing/2014/main" id="{EA1ACBDA-E7C3-ED9B-2462-56FF620F397F}"/>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275">
              <a:extLst>
                <a:ext uri="{FF2B5EF4-FFF2-40B4-BE49-F238E27FC236}">
                  <a16:creationId xmlns:a16="http://schemas.microsoft.com/office/drawing/2014/main" id="{90193C83-9DE6-DE78-B171-E8CC2A0C0806}"/>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276">
              <a:extLst>
                <a:ext uri="{FF2B5EF4-FFF2-40B4-BE49-F238E27FC236}">
                  <a16:creationId xmlns:a16="http://schemas.microsoft.com/office/drawing/2014/main" id="{723F4013-8F90-3041-6350-186ED9EAC7F5}"/>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277">
              <a:extLst>
                <a:ext uri="{FF2B5EF4-FFF2-40B4-BE49-F238E27FC236}">
                  <a16:creationId xmlns:a16="http://schemas.microsoft.com/office/drawing/2014/main" id="{416F43CE-339D-A75C-5317-7E58334C5622}"/>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278">
              <a:extLst>
                <a:ext uri="{FF2B5EF4-FFF2-40B4-BE49-F238E27FC236}">
                  <a16:creationId xmlns:a16="http://schemas.microsoft.com/office/drawing/2014/main" id="{64701764-E817-9C86-3333-CFC8985DCF51}"/>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79">
              <a:extLst>
                <a:ext uri="{FF2B5EF4-FFF2-40B4-BE49-F238E27FC236}">
                  <a16:creationId xmlns:a16="http://schemas.microsoft.com/office/drawing/2014/main" id="{F148B91C-142A-E56A-7080-559DC58AD42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80">
              <a:extLst>
                <a:ext uri="{FF2B5EF4-FFF2-40B4-BE49-F238E27FC236}">
                  <a16:creationId xmlns:a16="http://schemas.microsoft.com/office/drawing/2014/main" id="{40C10EF2-AB52-2974-BB17-F9DC514A2C23}"/>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5986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Technical operations (Level 2 engineering)</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098E7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098E7E"/>
          </a:solidFill>
        </p:spPr>
        <p:txBody>
          <a:bodyPr wrap="square" lIns="320040" tIns="54864" rIns="54864" bIns="54864" anchor="ctr">
            <a:noAutofit/>
          </a:bodyPr>
          <a:lstStyle/>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Governance focus for engineering requests</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098E7E"/>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rgbClr val="FFFF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Establish roles and responsibilities for each group (focus engineering)</a:t>
            </a:r>
          </a:p>
          <a:p>
            <a:pPr marL="36576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Work closely with Governance development team</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742367"/>
          </a:xfrm>
          <a:prstGeom prst="rect">
            <a:avLst/>
          </a:prstGeom>
          <a:solidFill>
            <a:srgbClr val="098E7E"/>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rgbClr val="FFFFFF"/>
                </a:solidFill>
                <a:latin typeface="KPMG Bold" panose="020B0803030202040204" pitchFamily="34" charset="0"/>
                <a:cs typeface="Calibri" panose="020F0502020204030204" pitchFamily="34" charset="0"/>
              </a:rPr>
              <a:t>Value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Clearly defined roles and expectations related to multitude of Identity needs</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Governance requirements can be addressed timely and prioritized along with other Identity areas</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24" name="Oval 23">
            <a:extLst>
              <a:ext uri="{FF2B5EF4-FFF2-40B4-BE49-F238E27FC236}">
                <a16:creationId xmlns:a16="http://schemas.microsoft.com/office/drawing/2014/main" id="{161F5D31-4C28-A3F8-9455-27A48D0708CE}"/>
              </a:ext>
            </a:extLst>
          </p:cNvPr>
          <p:cNvSpPr/>
          <p:nvPr/>
        </p:nvSpPr>
        <p:spPr>
          <a:xfrm>
            <a:off x="4765530" y="1657524"/>
            <a:ext cx="286698" cy="286696"/>
          </a:xfrm>
          <a:prstGeom prst="ellipse">
            <a:avLst/>
          </a:prstGeom>
          <a:solidFill>
            <a:srgbClr val="FFFFFF"/>
          </a:solidFill>
          <a:ln w="19050">
            <a:solidFill>
              <a:srgbClr val="098E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33331" y="1725325"/>
            <a:ext cx="151096" cy="151095"/>
          </a:xfrm>
          <a:prstGeom prst="chevron">
            <a:avLst/>
          </a:prstGeom>
          <a:solidFill>
            <a:srgbClr val="098E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7" name="Oval 26">
            <a:extLst>
              <a:ext uri="{FF2B5EF4-FFF2-40B4-BE49-F238E27FC236}">
                <a16:creationId xmlns:a16="http://schemas.microsoft.com/office/drawing/2014/main" id="{C3451E69-0F53-DC2D-2941-B751523C0E28}"/>
              </a:ext>
            </a:extLst>
          </p:cNvPr>
          <p:cNvSpPr/>
          <p:nvPr/>
        </p:nvSpPr>
        <p:spPr>
          <a:xfrm>
            <a:off x="4765530" y="3002345"/>
            <a:ext cx="286698" cy="286696"/>
          </a:xfrm>
          <a:prstGeom prst="ellipse">
            <a:avLst/>
          </a:prstGeom>
          <a:solidFill>
            <a:srgbClr val="FFFFFF"/>
          </a:solidFill>
          <a:ln w="19050">
            <a:solidFill>
              <a:srgbClr val="098E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33331" y="3070146"/>
            <a:ext cx="151096" cy="151095"/>
          </a:xfrm>
          <a:prstGeom prst="chevron">
            <a:avLst/>
          </a:prstGeom>
          <a:solidFill>
            <a:srgbClr val="098E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0" name="Oval 29">
            <a:extLst>
              <a:ext uri="{FF2B5EF4-FFF2-40B4-BE49-F238E27FC236}">
                <a16:creationId xmlns:a16="http://schemas.microsoft.com/office/drawing/2014/main" id="{3BF7805B-D012-5F2A-CA29-5587BC24994F}"/>
              </a:ext>
            </a:extLst>
          </p:cNvPr>
          <p:cNvSpPr/>
          <p:nvPr/>
        </p:nvSpPr>
        <p:spPr>
          <a:xfrm>
            <a:off x="4765530" y="4830746"/>
            <a:ext cx="286698" cy="286696"/>
          </a:xfrm>
          <a:prstGeom prst="ellipse">
            <a:avLst/>
          </a:prstGeom>
          <a:solidFill>
            <a:srgbClr val="FFFFFF"/>
          </a:solidFill>
          <a:ln w="19050">
            <a:solidFill>
              <a:srgbClr val="098E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33331" y="4898547"/>
            <a:ext cx="151096" cy="151095"/>
          </a:xfrm>
          <a:prstGeom prst="chevron">
            <a:avLst/>
          </a:prstGeom>
          <a:solidFill>
            <a:srgbClr val="098E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 name="Rectangle 2">
            <a:extLst>
              <a:ext uri="{FF2B5EF4-FFF2-40B4-BE49-F238E27FC236}">
                <a16:creationId xmlns:a16="http://schemas.microsoft.com/office/drawing/2014/main" id="{0E9003E4-FE75-C939-7108-4768D0732375}"/>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5" name="Picture 4" descr="A person sitting at a desk with a computer&#10;&#10;Description automatically generated">
            <a:extLst>
              <a:ext uri="{FF2B5EF4-FFF2-40B4-BE49-F238E27FC236}">
                <a16:creationId xmlns:a16="http://schemas.microsoft.com/office/drawing/2014/main" id="{3E8050C8-778C-3A88-3EB3-681C5725F9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9512" r="2352"/>
          <a:stretch/>
        </p:blipFill>
        <p:spPr>
          <a:xfrm>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3197233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1">
            <a:extLst>
              <a:ext uri="{FF2B5EF4-FFF2-40B4-BE49-F238E27FC236}">
                <a16:creationId xmlns:a16="http://schemas.microsoft.com/office/drawing/2014/main" id="{F648632F-7CE5-31F6-9FA3-F1234DCF62DE}"/>
              </a:ext>
            </a:extLst>
          </p:cNvPr>
          <p:cNvSpPr>
            <a:spLocks/>
          </p:cNvSpPr>
          <p:nvPr/>
        </p:nvSpPr>
        <p:spPr bwMode="gray">
          <a:xfrm rot="900000">
            <a:off x="1866664" y="1130138"/>
            <a:ext cx="1717385" cy="2197236"/>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00C0AE"/>
          </a:solidFill>
          <a:ln w="9525">
            <a:noFill/>
            <a:round/>
            <a:headEnd/>
            <a:tailEnd/>
          </a:ln>
        </p:spPr>
        <p:txBody>
          <a:bodyPr/>
          <a:lstStyle/>
          <a:p>
            <a:endParaRPr lang="en-US" sz="1600" dirty="0"/>
          </a:p>
        </p:txBody>
      </p:sp>
      <p:sp>
        <p:nvSpPr>
          <p:cNvPr id="43" name="TextBox 42">
            <a:extLst>
              <a:ext uri="{FF2B5EF4-FFF2-40B4-BE49-F238E27FC236}">
                <a16:creationId xmlns:a16="http://schemas.microsoft.com/office/drawing/2014/main" id="{16CEE00E-B071-B84B-A557-3713397DF242}"/>
              </a:ext>
            </a:extLst>
          </p:cNvPr>
          <p:cNvSpPr txBox="1"/>
          <p:nvPr/>
        </p:nvSpPr>
        <p:spPr>
          <a:xfrm>
            <a:off x="2329453" y="1560675"/>
            <a:ext cx="1248133" cy="393954"/>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600" dirty="0">
                <a:solidFill>
                  <a:srgbClr val="FFFFFF"/>
                </a:solidFill>
                <a:latin typeface="KPMG Bold" panose="020B0803030202040204" pitchFamily="34" charset="0"/>
                <a:cs typeface="Times New Roman" panose="02020603050405020304" pitchFamily="18" charset="0"/>
              </a:rPr>
              <a:t>Business/project management</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Business/project management (PMO) </a:t>
            </a:r>
            <a:r>
              <a:rPr lang="en-US" dirty="0">
                <a:solidFill>
                  <a:schemeClr val="accent1"/>
                </a:solidFill>
              </a:rPr>
              <a:t>(new)</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endParaRPr lang="en-US" sz="1600" dirty="0"/>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860852" y="2085210"/>
            <a:ext cx="540796" cy="596260"/>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44" name="Rectangle 43">
            <a:extLst>
              <a:ext uri="{FF2B5EF4-FFF2-40B4-BE49-F238E27FC236}">
                <a16:creationId xmlns:a16="http://schemas.microsoft.com/office/drawing/2014/main" id="{562912D3-9DB8-F47E-9AA1-82794B94F58F}"/>
              </a:ext>
            </a:extLst>
          </p:cNvPr>
          <p:cNvSpPr/>
          <p:nvPr/>
        </p:nvSpPr>
        <p:spPr>
          <a:xfrm>
            <a:off x="5827719" y="1335675"/>
            <a:ext cx="45720" cy="4541250"/>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45" name="TextBox 44">
            <a:extLst>
              <a:ext uri="{FF2B5EF4-FFF2-40B4-BE49-F238E27FC236}">
                <a16:creationId xmlns:a16="http://schemas.microsoft.com/office/drawing/2014/main" id="{6708F216-9F04-459F-A735-0C5D733E5F5C}"/>
              </a:ext>
            </a:extLst>
          </p:cNvPr>
          <p:cNvSpPr txBox="1"/>
          <p:nvPr/>
        </p:nvSpPr>
        <p:spPr>
          <a:xfrm>
            <a:off x="6005940" y="138953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0C0AE"/>
                </a:solidFill>
                <a:latin typeface="KPMG Bold" panose="020B0803030202040204" pitchFamily="34" charset="0"/>
                <a:cs typeface="Calibri" panose="020F0502020204030204" pitchFamily="34" charset="0"/>
              </a:rPr>
              <a:t>Reporting on finances and general project management as a whole</a:t>
            </a:r>
          </a:p>
        </p:txBody>
      </p:sp>
      <p:sp>
        <p:nvSpPr>
          <p:cNvPr id="46" name="TextBox 45">
            <a:extLst>
              <a:ext uri="{FF2B5EF4-FFF2-40B4-BE49-F238E27FC236}">
                <a16:creationId xmlns:a16="http://schemas.microsoft.com/office/drawing/2014/main" id="{F449EE82-61C0-EAB4-A8A2-78B3BD9798BE}"/>
              </a:ext>
            </a:extLst>
          </p:cNvPr>
          <p:cNvSpPr txBox="1"/>
          <p:nvPr/>
        </p:nvSpPr>
        <p:spPr>
          <a:xfrm>
            <a:off x="6005940" y="1753998"/>
            <a:ext cx="5194128" cy="618118"/>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00C0AE"/>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00C0AE"/>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Identity has many projects and is a large organization being pulled into many areas of Cigna; need a dedicated team to focus on IAM as a business unit</a:t>
            </a:r>
            <a:endParaRPr lang="en-US" sz="1000" dirty="0">
              <a:latin typeface="Arial" panose="020B060402020202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D273A287-CD8F-9C77-30F9-E4F367EA4EA6}"/>
              </a:ext>
            </a:extLst>
          </p:cNvPr>
          <p:cNvSpPr txBox="1"/>
          <p:nvPr/>
        </p:nvSpPr>
        <p:spPr>
          <a:xfrm>
            <a:off x="6005940" y="2524227"/>
            <a:ext cx="5194128" cy="618118"/>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00C0AE"/>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Allows IAM to function as an independent organization and can track all initiatives centrally; providing flexibility for interaction with all LOBs</a:t>
            </a:r>
          </a:p>
        </p:txBody>
      </p:sp>
      <p:cxnSp>
        <p:nvCxnSpPr>
          <p:cNvPr id="48" name="Straight Connector 47">
            <a:extLst>
              <a:ext uri="{FF2B5EF4-FFF2-40B4-BE49-F238E27FC236}">
                <a16:creationId xmlns:a16="http://schemas.microsoft.com/office/drawing/2014/main" id="{BFCE1997-97DE-43D2-5BEB-719CA6884901}"/>
              </a:ext>
            </a:extLst>
          </p:cNvPr>
          <p:cNvCxnSpPr>
            <a:cxnSpLocks/>
          </p:cNvCxnSpPr>
          <p:nvPr/>
        </p:nvCxnSpPr>
        <p:spPr>
          <a:xfrm>
            <a:off x="6005940" y="1676411"/>
            <a:ext cx="5193870" cy="0"/>
          </a:xfrm>
          <a:prstGeom prst="line">
            <a:avLst/>
          </a:prstGeom>
          <a:ln w="6350">
            <a:solidFill>
              <a:srgbClr val="00C0AE"/>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2EB230-09B7-1482-87DC-21CA3D15595D}"/>
              </a:ext>
            </a:extLst>
          </p:cNvPr>
          <p:cNvCxnSpPr>
            <a:cxnSpLocks/>
          </p:cNvCxnSpPr>
          <p:nvPr/>
        </p:nvCxnSpPr>
        <p:spPr>
          <a:xfrm>
            <a:off x="6005940" y="2446255"/>
            <a:ext cx="5193870" cy="0"/>
          </a:xfrm>
          <a:prstGeom prst="line">
            <a:avLst/>
          </a:prstGeom>
          <a:ln w="6350">
            <a:solidFill>
              <a:srgbClr val="00C0AE"/>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4F882CB-7218-7B2E-7D3C-5A82BCE92EFE}"/>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51" name="Group 270">
            <a:extLst>
              <a:ext uri="{FF2B5EF4-FFF2-40B4-BE49-F238E27FC236}">
                <a16:creationId xmlns:a16="http://schemas.microsoft.com/office/drawing/2014/main" id="{EFA01ED5-463C-A791-D896-CDC19178E896}"/>
              </a:ext>
            </a:extLst>
          </p:cNvPr>
          <p:cNvGrpSpPr>
            <a:grpSpLocks noChangeAspect="1"/>
          </p:cNvGrpSpPr>
          <p:nvPr/>
        </p:nvGrpSpPr>
        <p:grpSpPr bwMode="auto">
          <a:xfrm>
            <a:off x="3059507" y="3226396"/>
            <a:ext cx="460788" cy="467700"/>
            <a:chOff x="619" y="3093"/>
            <a:chExt cx="600" cy="609"/>
          </a:xfrm>
        </p:grpSpPr>
        <p:sp>
          <p:nvSpPr>
            <p:cNvPr id="52" name="Freeform 271">
              <a:extLst>
                <a:ext uri="{FF2B5EF4-FFF2-40B4-BE49-F238E27FC236}">
                  <a16:creationId xmlns:a16="http://schemas.microsoft.com/office/drawing/2014/main" id="{F1405CA8-CCAF-1D6C-ADAC-9A35F6F55588}"/>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272">
              <a:extLst>
                <a:ext uri="{FF2B5EF4-FFF2-40B4-BE49-F238E27FC236}">
                  <a16:creationId xmlns:a16="http://schemas.microsoft.com/office/drawing/2014/main" id="{E0104D46-5578-7550-BBAB-9DABCB1E193C}"/>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273">
              <a:extLst>
                <a:ext uri="{FF2B5EF4-FFF2-40B4-BE49-F238E27FC236}">
                  <a16:creationId xmlns:a16="http://schemas.microsoft.com/office/drawing/2014/main" id="{CB595612-31EC-44B4-BCEE-699C565E26EC}"/>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274">
              <a:extLst>
                <a:ext uri="{FF2B5EF4-FFF2-40B4-BE49-F238E27FC236}">
                  <a16:creationId xmlns:a16="http://schemas.microsoft.com/office/drawing/2014/main" id="{7EA5B862-CAE6-CD1A-5C93-33E283828B08}"/>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275">
              <a:extLst>
                <a:ext uri="{FF2B5EF4-FFF2-40B4-BE49-F238E27FC236}">
                  <a16:creationId xmlns:a16="http://schemas.microsoft.com/office/drawing/2014/main" id="{CD8C74F4-18C9-099C-F943-12A24F2EB9BA}"/>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276">
              <a:extLst>
                <a:ext uri="{FF2B5EF4-FFF2-40B4-BE49-F238E27FC236}">
                  <a16:creationId xmlns:a16="http://schemas.microsoft.com/office/drawing/2014/main" id="{7F1D794C-4F7D-61A3-6AFA-992DD9246955}"/>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277">
              <a:extLst>
                <a:ext uri="{FF2B5EF4-FFF2-40B4-BE49-F238E27FC236}">
                  <a16:creationId xmlns:a16="http://schemas.microsoft.com/office/drawing/2014/main" id="{0C064240-B9FF-258D-6958-EA4E25F14C83}"/>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278">
              <a:extLst>
                <a:ext uri="{FF2B5EF4-FFF2-40B4-BE49-F238E27FC236}">
                  <a16:creationId xmlns:a16="http://schemas.microsoft.com/office/drawing/2014/main" id="{28FAC954-C2C5-9034-F93C-F5F4F6B6D63E}"/>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79">
              <a:extLst>
                <a:ext uri="{FF2B5EF4-FFF2-40B4-BE49-F238E27FC236}">
                  <a16:creationId xmlns:a16="http://schemas.microsoft.com/office/drawing/2014/main" id="{5FC5344D-E512-7F1E-DFA0-0533539C451C}"/>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80">
              <a:extLst>
                <a:ext uri="{FF2B5EF4-FFF2-40B4-BE49-F238E27FC236}">
                  <a16:creationId xmlns:a16="http://schemas.microsoft.com/office/drawing/2014/main" id="{C1FAFF68-FEE2-5F3C-D8A2-3AD9CA68206B}"/>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78754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Business/project management (PMO) </a:t>
            </a:r>
            <a:r>
              <a:rPr lang="en-US" dirty="0">
                <a:solidFill>
                  <a:schemeClr val="accent1"/>
                </a:solidFill>
              </a:rPr>
              <a:t>(new)</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00C0A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00C0AE"/>
          </a:solidFill>
        </p:spPr>
        <p:txBody>
          <a:bodyPr wrap="square" lIns="320040" tIns="54864" rIns="54864" bIns="54864" anchor="ctr">
            <a:noAutofit/>
          </a:bodyPr>
          <a:lstStyle/>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Reporting on finances and general project management as a whole</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00C0AE"/>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rgbClr val="FFFF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Identity has many projects and is a large organization being pulled into many areas of Cigna; need a dedicated team to focus on IAM as a business unit</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742367"/>
          </a:xfrm>
          <a:prstGeom prst="rect">
            <a:avLst/>
          </a:prstGeom>
          <a:solidFill>
            <a:srgbClr val="00C0AE"/>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rgbClr val="FFFFFF"/>
                </a:solidFill>
                <a:latin typeface="KPMG Bold" panose="020B0803030202040204" pitchFamily="34" charset="0"/>
                <a:cs typeface="Calibri" panose="020F0502020204030204" pitchFamily="34" charset="0"/>
              </a:rPr>
              <a:t>Value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Allows IAM to function as an independent organization and can track all initiatives centrally; providing flexibility for interaction with all LOBs</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24" name="Oval 23">
            <a:extLst>
              <a:ext uri="{FF2B5EF4-FFF2-40B4-BE49-F238E27FC236}">
                <a16:creationId xmlns:a16="http://schemas.microsoft.com/office/drawing/2014/main" id="{161F5D31-4C28-A3F8-9455-27A48D0708CE}"/>
              </a:ext>
            </a:extLst>
          </p:cNvPr>
          <p:cNvSpPr/>
          <p:nvPr/>
        </p:nvSpPr>
        <p:spPr>
          <a:xfrm>
            <a:off x="4765530" y="1657524"/>
            <a:ext cx="286698" cy="286696"/>
          </a:xfrm>
          <a:prstGeom prst="ellipse">
            <a:avLst/>
          </a:prstGeom>
          <a:solidFill>
            <a:srgbClr val="FFFFFF"/>
          </a:solidFill>
          <a:ln w="19050">
            <a:solidFill>
              <a:srgbClr val="00C0A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33331" y="1725325"/>
            <a:ext cx="151096" cy="151095"/>
          </a:xfrm>
          <a:prstGeom prst="chevron">
            <a:avLst/>
          </a:prstGeom>
          <a:solidFill>
            <a:srgbClr val="00C0A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7" name="Oval 26">
            <a:extLst>
              <a:ext uri="{FF2B5EF4-FFF2-40B4-BE49-F238E27FC236}">
                <a16:creationId xmlns:a16="http://schemas.microsoft.com/office/drawing/2014/main" id="{C3451E69-0F53-DC2D-2941-B751523C0E28}"/>
              </a:ext>
            </a:extLst>
          </p:cNvPr>
          <p:cNvSpPr/>
          <p:nvPr/>
        </p:nvSpPr>
        <p:spPr>
          <a:xfrm>
            <a:off x="4765530" y="3002345"/>
            <a:ext cx="286698" cy="286696"/>
          </a:xfrm>
          <a:prstGeom prst="ellipse">
            <a:avLst/>
          </a:prstGeom>
          <a:solidFill>
            <a:srgbClr val="FFFFFF"/>
          </a:solidFill>
          <a:ln w="19050">
            <a:solidFill>
              <a:srgbClr val="00C0A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33331" y="3070146"/>
            <a:ext cx="151096" cy="151095"/>
          </a:xfrm>
          <a:prstGeom prst="chevron">
            <a:avLst/>
          </a:prstGeom>
          <a:solidFill>
            <a:srgbClr val="00C0A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0" name="Oval 29">
            <a:extLst>
              <a:ext uri="{FF2B5EF4-FFF2-40B4-BE49-F238E27FC236}">
                <a16:creationId xmlns:a16="http://schemas.microsoft.com/office/drawing/2014/main" id="{3BF7805B-D012-5F2A-CA29-5587BC24994F}"/>
              </a:ext>
            </a:extLst>
          </p:cNvPr>
          <p:cNvSpPr/>
          <p:nvPr/>
        </p:nvSpPr>
        <p:spPr>
          <a:xfrm>
            <a:off x="4765530" y="4830746"/>
            <a:ext cx="286698" cy="286696"/>
          </a:xfrm>
          <a:prstGeom prst="ellipse">
            <a:avLst/>
          </a:prstGeom>
          <a:solidFill>
            <a:srgbClr val="FFFFFF"/>
          </a:solidFill>
          <a:ln w="19050">
            <a:solidFill>
              <a:srgbClr val="00C0A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33331" y="4898547"/>
            <a:ext cx="151096" cy="151095"/>
          </a:xfrm>
          <a:prstGeom prst="chevron">
            <a:avLst/>
          </a:prstGeom>
          <a:solidFill>
            <a:srgbClr val="00C0A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 name="Rectangle 2">
            <a:extLst>
              <a:ext uri="{FF2B5EF4-FFF2-40B4-BE49-F238E27FC236}">
                <a16:creationId xmlns:a16="http://schemas.microsoft.com/office/drawing/2014/main" id="{3F20CC24-9747-99E2-708D-5B1848959BB8}"/>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5" name="Picture 4" descr="A group of people sitting at a table&#10;&#10;Description automatically generated">
            <a:extLst>
              <a:ext uri="{FF2B5EF4-FFF2-40B4-BE49-F238E27FC236}">
                <a16:creationId xmlns:a16="http://schemas.microsoft.com/office/drawing/2014/main" id="{751BB2E5-60ED-F715-832F-5C7CDE7BCBEE}"/>
              </a:ext>
            </a:extLst>
          </p:cNvPr>
          <p:cNvPicPr>
            <a:picLocks noChangeAspect="1"/>
          </p:cNvPicPr>
          <p:nvPr/>
        </p:nvPicPr>
        <p:blipFill rotWithShape="1">
          <a:blip r:embed="rId2">
            <a:extLst>
              <a:ext uri="{28A0092B-C50C-407E-A947-70E740481C1C}">
                <a14:useLocalDpi xmlns:a14="http://schemas.microsoft.com/office/drawing/2010/main" val="0"/>
              </a:ext>
            </a:extLst>
          </a:blip>
          <a:srcRect l="71923" t="20135" r="8715" b="11053"/>
          <a:stretch/>
        </p:blipFill>
        <p:spPr>
          <a:xfrm>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160858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502F3-3234-CCC9-049A-B4B56DBBEA3F}"/>
              </a:ext>
            </a:extLst>
          </p:cNvPr>
          <p:cNvSpPr>
            <a:spLocks noGrp="1"/>
          </p:cNvSpPr>
          <p:nvPr>
            <p:ph type="title"/>
          </p:nvPr>
        </p:nvSpPr>
        <p:spPr>
          <a:xfrm>
            <a:off x="995364" y="431800"/>
            <a:ext cx="10204704" cy="533400"/>
          </a:xfrm>
        </p:spPr>
        <p:txBody>
          <a:bodyPr/>
          <a:lstStyle/>
          <a:p>
            <a:endParaRPr lang="en-US" dirty="0"/>
          </a:p>
        </p:txBody>
      </p:sp>
      <p:sp>
        <p:nvSpPr>
          <p:cNvPr id="15" name="Freeform 49">
            <a:extLst>
              <a:ext uri="{FF2B5EF4-FFF2-40B4-BE49-F238E27FC236}">
                <a16:creationId xmlns:a16="http://schemas.microsoft.com/office/drawing/2014/main" id="{708DD11A-EF72-F143-E5D1-33A1DD6E6D91}"/>
              </a:ext>
            </a:extLst>
          </p:cNvPr>
          <p:cNvSpPr>
            <a:spLocks/>
          </p:cNvSpPr>
          <p:nvPr/>
        </p:nvSpPr>
        <p:spPr bwMode="gray">
          <a:xfrm rot="900000">
            <a:off x="3982835" y="1929367"/>
            <a:ext cx="2180783" cy="1848755"/>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098E7E"/>
          </a:solidFill>
          <a:ln w="9525">
            <a:noFill/>
            <a:round/>
            <a:headEnd/>
            <a:tailEnd/>
          </a:ln>
        </p:spPr>
        <p:txBody>
          <a:bodyPr/>
          <a:lstStyle/>
          <a:p>
            <a:endParaRPr lang="en-US" sz="1662" dirty="0"/>
          </a:p>
        </p:txBody>
      </p:sp>
      <p:sp>
        <p:nvSpPr>
          <p:cNvPr id="16" name="Freeform 50">
            <a:extLst>
              <a:ext uri="{FF2B5EF4-FFF2-40B4-BE49-F238E27FC236}">
                <a16:creationId xmlns:a16="http://schemas.microsoft.com/office/drawing/2014/main" id="{7FBDC892-06EB-ABE0-8A09-23F3E7726D49}"/>
              </a:ext>
            </a:extLst>
          </p:cNvPr>
          <p:cNvSpPr>
            <a:spLocks/>
          </p:cNvSpPr>
          <p:nvPr/>
        </p:nvSpPr>
        <p:spPr bwMode="gray">
          <a:xfrm rot="900000">
            <a:off x="3657840" y="3330174"/>
            <a:ext cx="2132991" cy="1972006"/>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0C233C"/>
          </a:solidFill>
          <a:ln w="9525">
            <a:noFill/>
            <a:round/>
            <a:headEnd/>
            <a:tailEnd/>
          </a:ln>
        </p:spPr>
        <p:txBody>
          <a:bodyPr/>
          <a:lstStyle/>
          <a:p>
            <a:endParaRPr lang="en-US" sz="1662" dirty="0"/>
          </a:p>
        </p:txBody>
      </p:sp>
      <p:sp>
        <p:nvSpPr>
          <p:cNvPr id="17" name="Freeform 51">
            <a:extLst>
              <a:ext uri="{FF2B5EF4-FFF2-40B4-BE49-F238E27FC236}">
                <a16:creationId xmlns:a16="http://schemas.microsoft.com/office/drawing/2014/main" id="{D6CE69D0-0668-A539-2F51-F3A0E957D6E1}"/>
              </a:ext>
            </a:extLst>
          </p:cNvPr>
          <p:cNvSpPr>
            <a:spLocks/>
          </p:cNvSpPr>
          <p:nvPr/>
        </p:nvSpPr>
        <p:spPr bwMode="gray">
          <a:xfrm rot="900000">
            <a:off x="4679642" y="1139822"/>
            <a:ext cx="1710417" cy="2188323"/>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00C0AE"/>
          </a:solidFill>
          <a:ln w="9525">
            <a:noFill/>
            <a:round/>
            <a:headEnd/>
            <a:tailEnd/>
          </a:ln>
        </p:spPr>
        <p:txBody>
          <a:bodyPr/>
          <a:lstStyle/>
          <a:p>
            <a:endParaRPr lang="en-US" sz="1662" dirty="0"/>
          </a:p>
        </p:txBody>
      </p:sp>
      <p:sp>
        <p:nvSpPr>
          <p:cNvPr id="18" name="Freeform 52">
            <a:extLst>
              <a:ext uri="{FF2B5EF4-FFF2-40B4-BE49-F238E27FC236}">
                <a16:creationId xmlns:a16="http://schemas.microsoft.com/office/drawing/2014/main" id="{8DEEF32A-B3DE-5BD5-56C1-35E7F3CF54C8}"/>
              </a:ext>
            </a:extLst>
          </p:cNvPr>
          <p:cNvSpPr>
            <a:spLocks/>
          </p:cNvSpPr>
          <p:nvPr/>
        </p:nvSpPr>
        <p:spPr bwMode="gray">
          <a:xfrm rot="900000">
            <a:off x="5860891" y="3922747"/>
            <a:ext cx="2130476" cy="1972006"/>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chemeClr val="accent4"/>
          </a:solidFill>
          <a:ln w="9525">
            <a:noFill/>
            <a:round/>
            <a:headEnd/>
            <a:tailEnd/>
          </a:ln>
        </p:spPr>
        <p:txBody>
          <a:bodyPr/>
          <a:lstStyle/>
          <a:p>
            <a:endParaRPr lang="en-US" sz="1662" dirty="0"/>
          </a:p>
        </p:txBody>
      </p:sp>
      <p:sp>
        <p:nvSpPr>
          <p:cNvPr id="19" name="Freeform 53">
            <a:extLst>
              <a:ext uri="{FF2B5EF4-FFF2-40B4-BE49-F238E27FC236}">
                <a16:creationId xmlns:a16="http://schemas.microsoft.com/office/drawing/2014/main" id="{FDB17CD6-5952-FA7A-80ED-755C0AE6BBF8}"/>
              </a:ext>
            </a:extLst>
          </p:cNvPr>
          <p:cNvSpPr>
            <a:spLocks/>
          </p:cNvSpPr>
          <p:nvPr/>
        </p:nvSpPr>
        <p:spPr bwMode="gray">
          <a:xfrm rot="900000">
            <a:off x="6265370" y="2546179"/>
            <a:ext cx="2180783" cy="1848755"/>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chemeClr val="accent1"/>
          </a:solidFill>
          <a:ln w="9525">
            <a:noFill/>
            <a:round/>
            <a:headEnd/>
            <a:tailEnd/>
          </a:ln>
        </p:spPr>
        <p:txBody>
          <a:bodyPr/>
          <a:lstStyle/>
          <a:p>
            <a:endParaRPr lang="en-US" sz="1662" dirty="0"/>
          </a:p>
        </p:txBody>
      </p:sp>
      <p:sp>
        <p:nvSpPr>
          <p:cNvPr id="20" name="Freeform 54">
            <a:extLst>
              <a:ext uri="{FF2B5EF4-FFF2-40B4-BE49-F238E27FC236}">
                <a16:creationId xmlns:a16="http://schemas.microsoft.com/office/drawing/2014/main" id="{244C59A1-3030-D447-E1A9-AD1D6F69EDA8}"/>
              </a:ext>
            </a:extLst>
          </p:cNvPr>
          <p:cNvSpPr>
            <a:spLocks/>
          </p:cNvSpPr>
          <p:nvPr/>
        </p:nvSpPr>
        <p:spPr bwMode="gray">
          <a:xfrm rot="900000">
            <a:off x="6411956" y="1603994"/>
            <a:ext cx="1710417" cy="2188323"/>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00338D"/>
          </a:solidFill>
          <a:ln w="9525">
            <a:noFill/>
            <a:round/>
            <a:headEnd/>
            <a:tailEnd/>
          </a:ln>
        </p:spPr>
        <p:txBody>
          <a:bodyPr/>
          <a:lstStyle/>
          <a:p>
            <a:endParaRPr lang="en-US" sz="1662" dirty="0"/>
          </a:p>
        </p:txBody>
      </p:sp>
      <p:sp>
        <p:nvSpPr>
          <p:cNvPr id="21" name="Freeform 55">
            <a:extLst>
              <a:ext uri="{FF2B5EF4-FFF2-40B4-BE49-F238E27FC236}">
                <a16:creationId xmlns:a16="http://schemas.microsoft.com/office/drawing/2014/main" id="{5A1C401C-8597-B621-2D96-46F478DBCE8D}"/>
              </a:ext>
            </a:extLst>
          </p:cNvPr>
          <p:cNvSpPr>
            <a:spLocks/>
          </p:cNvSpPr>
          <p:nvPr/>
        </p:nvSpPr>
        <p:spPr bwMode="gray">
          <a:xfrm rot="900000">
            <a:off x="4837789" y="3657361"/>
            <a:ext cx="1896550" cy="217826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76D2FF"/>
          </a:solidFill>
          <a:ln w="9525">
            <a:noFill/>
            <a:round/>
            <a:headEnd/>
            <a:tailEnd/>
          </a:ln>
        </p:spPr>
        <p:txBody>
          <a:bodyPr/>
          <a:lstStyle/>
          <a:p>
            <a:endParaRPr lang="en-US" sz="1662" dirty="0"/>
          </a:p>
        </p:txBody>
      </p:sp>
      <p:sp>
        <p:nvSpPr>
          <p:cNvPr id="6" name="TextBox 5">
            <a:extLst>
              <a:ext uri="{FF2B5EF4-FFF2-40B4-BE49-F238E27FC236}">
                <a16:creationId xmlns:a16="http://schemas.microsoft.com/office/drawing/2014/main" id="{9ABC694F-09BD-A143-E0F8-92653E13ADCE}"/>
              </a:ext>
            </a:extLst>
          </p:cNvPr>
          <p:cNvSpPr txBox="1"/>
          <p:nvPr/>
        </p:nvSpPr>
        <p:spPr>
          <a:xfrm>
            <a:off x="6741292" y="1987683"/>
            <a:ext cx="124306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Data</a:t>
            </a:r>
            <a:b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b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management</a:t>
            </a:r>
          </a:p>
        </p:txBody>
      </p:sp>
      <p:sp>
        <p:nvSpPr>
          <p:cNvPr id="27" name="TextBox 26">
            <a:extLst>
              <a:ext uri="{FF2B5EF4-FFF2-40B4-BE49-F238E27FC236}">
                <a16:creationId xmlns:a16="http://schemas.microsoft.com/office/drawing/2014/main" id="{F873DB6F-B3B5-D989-4C47-EB0700F57521}"/>
              </a:ext>
            </a:extLst>
          </p:cNvPr>
          <p:cNvSpPr txBox="1"/>
          <p:nvPr/>
        </p:nvSpPr>
        <p:spPr>
          <a:xfrm>
            <a:off x="7535798" y="3485544"/>
            <a:ext cx="825962" cy="517065"/>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b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28" name="TextBox 27">
            <a:extLst>
              <a:ext uri="{FF2B5EF4-FFF2-40B4-BE49-F238E27FC236}">
                <a16:creationId xmlns:a16="http://schemas.microsoft.com/office/drawing/2014/main" id="{EF13EDBD-0BDD-5CFB-9896-CDD52BD46C06}"/>
              </a:ext>
            </a:extLst>
          </p:cNvPr>
          <p:cNvSpPr txBox="1"/>
          <p:nvPr/>
        </p:nvSpPr>
        <p:spPr>
          <a:xfrm>
            <a:off x="6465387" y="4915163"/>
            <a:ext cx="130344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29" name="TextBox 28">
            <a:extLst>
              <a:ext uri="{FF2B5EF4-FFF2-40B4-BE49-F238E27FC236}">
                <a16:creationId xmlns:a16="http://schemas.microsoft.com/office/drawing/2014/main" id="{BBFA8BA3-79B4-3B7D-5E48-32AE118FF12E}"/>
              </a:ext>
            </a:extLst>
          </p:cNvPr>
          <p:cNvSpPr txBox="1"/>
          <p:nvPr/>
        </p:nvSpPr>
        <p:spPr>
          <a:xfrm>
            <a:off x="5013861" y="5163426"/>
            <a:ext cx="124306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b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30" name="TextBox 29">
            <a:extLst>
              <a:ext uri="{FF2B5EF4-FFF2-40B4-BE49-F238E27FC236}">
                <a16:creationId xmlns:a16="http://schemas.microsoft.com/office/drawing/2014/main" id="{0CB4A80B-E39B-88D8-0D36-05042774D37C}"/>
              </a:ext>
            </a:extLst>
          </p:cNvPr>
          <p:cNvSpPr txBox="1"/>
          <p:nvPr/>
        </p:nvSpPr>
        <p:spPr>
          <a:xfrm>
            <a:off x="3852249" y="4334067"/>
            <a:ext cx="760074" cy="172355"/>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31" name="TextBox 30">
            <a:extLst>
              <a:ext uri="{FF2B5EF4-FFF2-40B4-BE49-F238E27FC236}">
                <a16:creationId xmlns:a16="http://schemas.microsoft.com/office/drawing/2014/main" id="{9A5B7307-07F3-9BC9-933C-B7E0CD68FB42}"/>
              </a:ext>
            </a:extLst>
          </p:cNvPr>
          <p:cNvSpPr txBox="1"/>
          <p:nvPr/>
        </p:nvSpPr>
        <p:spPr>
          <a:xfrm>
            <a:off x="4029939" y="2547518"/>
            <a:ext cx="826672"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32" name="TextBox 31">
            <a:extLst>
              <a:ext uri="{FF2B5EF4-FFF2-40B4-BE49-F238E27FC236}">
                <a16:creationId xmlns:a16="http://schemas.microsoft.com/office/drawing/2014/main" id="{4305C9D0-5CE4-7227-4E7D-ECC6327C4166}"/>
              </a:ext>
            </a:extLst>
          </p:cNvPr>
          <p:cNvSpPr txBox="1"/>
          <p:nvPr/>
        </p:nvSpPr>
        <p:spPr>
          <a:xfrm>
            <a:off x="5140552" y="1534036"/>
            <a:ext cx="124306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4717485" y="2844935"/>
            <a:ext cx="724446" cy="562008"/>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5482632" y="4492555"/>
            <a:ext cx="510314" cy="55452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6746672" y="4293222"/>
            <a:ext cx="563738" cy="490046"/>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6952326" y="3386266"/>
            <a:ext cx="549922" cy="537946"/>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6625553" y="2477381"/>
            <a:ext cx="561898" cy="46701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5672770" y="2106772"/>
            <a:ext cx="502946" cy="55453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4636370" y="3812046"/>
            <a:ext cx="549922" cy="559134"/>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9" name="Oval 88">
            <a:extLst>
              <a:ext uri="{FF2B5EF4-FFF2-40B4-BE49-F238E27FC236}">
                <a16:creationId xmlns:a16="http://schemas.microsoft.com/office/drawing/2014/main" id="{D4DE414D-8E9A-4FAD-81D7-0D2A632DEF2A}"/>
              </a:ext>
            </a:extLst>
          </p:cNvPr>
          <p:cNvSpPr/>
          <p:nvPr/>
        </p:nvSpPr>
        <p:spPr>
          <a:xfrm>
            <a:off x="5425123" y="2939485"/>
            <a:ext cx="1341756" cy="134175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a:t>
            </a:r>
            <a:br>
              <a:rPr lang="en-US" sz="1600" dirty="0">
                <a:solidFill>
                  <a:srgbClr val="00338D"/>
                </a:solidFill>
                <a:latin typeface="KPMG Bold" panose="020B0803030202040204" pitchFamily="34" charset="0"/>
                <a:cs typeface="Times New Roman" panose="02020603050405020304" pitchFamily="18" charset="0"/>
              </a:rPr>
            </a:br>
            <a:r>
              <a:rPr lang="en-US" sz="1600" dirty="0">
                <a:solidFill>
                  <a:srgbClr val="00338D"/>
                </a:solidFill>
                <a:latin typeface="KPMG Bold" panose="020B0803030202040204" pitchFamily="34" charset="0"/>
                <a:cs typeface="Times New Roman" panose="02020603050405020304" pitchFamily="18" charset="0"/>
              </a:rPr>
              <a:t>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5845583" y="3078018"/>
            <a:ext cx="500836" cy="508348"/>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17836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custDataLst>
              <p:tags r:id="rId1"/>
            </p:custDataLst>
          </p:nvPr>
        </p:nvSpPr>
        <p:spPr>
          <a:xfrm>
            <a:off x="741301" y="4240696"/>
            <a:ext cx="5748399" cy="1854200"/>
          </a:xfrm>
        </p:spPr>
        <p:txBody>
          <a:bodyPr/>
          <a:lstStyle/>
          <a:p>
            <a:r>
              <a:rPr lang="en-US"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 </a:t>
            </a:r>
          </a:p>
          <a:p>
            <a:r>
              <a:rPr lang="en-US" dirty="0"/>
              <a:t>© 2023 KPMG LLP, a Delaware limited liability partnership and a member firm of the KPMG global organization of independent member firms affiliated with KPMG International Limited, a private English company limited by guarantee. All rights reserved. USCS007885-1A</a:t>
            </a:r>
          </a:p>
          <a:p>
            <a:r>
              <a:rPr lang="en-US" dirty="0"/>
              <a:t>The KPMG name and logo are trademarks used under license by the independent member firms of the KPMG global organization.</a:t>
            </a:r>
          </a:p>
        </p:txBody>
      </p:sp>
      <p:sp>
        <p:nvSpPr>
          <p:cNvPr id="3" name="Text Placeholder 2">
            <a:extLst>
              <a:ext uri="{FF2B5EF4-FFF2-40B4-BE49-F238E27FC236}">
                <a16:creationId xmlns:a16="http://schemas.microsoft.com/office/drawing/2014/main" id="{F6EEA471-6A52-47BC-8B3C-F5BB3B547B3B}"/>
              </a:ext>
            </a:extLst>
          </p:cNvPr>
          <p:cNvSpPr>
            <a:spLocks noGrp="1"/>
          </p:cNvSpPr>
          <p:nvPr>
            <p:ph type="body" sz="quarter" idx="14"/>
          </p:nvPr>
        </p:nvSpPr>
        <p:spPr>
          <a:xfrm>
            <a:off x="741301" y="3935061"/>
            <a:ext cx="3215651" cy="119064"/>
          </a:xfrm>
        </p:spPr>
        <p:txBody>
          <a:bodyPr/>
          <a:lstStyle/>
          <a:p>
            <a:r>
              <a:rPr lang="en-GB" dirty="0"/>
              <a:t>kpmg.com/socialmedia</a:t>
            </a:r>
            <a:endParaRPr lang="en-GB" dirty="0">
              <a:hlinkClick r:id="rId3"/>
            </a:endParaRPr>
          </a:p>
          <a:p>
            <a:endParaRPr lang="en-GB" dirty="0">
              <a:hlinkClick r:id="rId3"/>
            </a:endParaRPr>
          </a:p>
        </p:txBody>
      </p:sp>
    </p:spTree>
    <p:extLst>
      <p:ext uri="{BB962C8B-B14F-4D97-AF65-F5344CB8AC3E}">
        <p14:creationId xmlns:p14="http://schemas.microsoft.com/office/powerpoint/2010/main" val="171610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endParaRPr lang="en-US" dirty="0"/>
          </a:p>
        </p:txBody>
      </p:sp>
      <p:sp>
        <p:nvSpPr>
          <p:cNvPr id="6" name="TextBox 5">
            <a:extLst>
              <a:ext uri="{FF2B5EF4-FFF2-40B4-BE49-F238E27FC236}">
                <a16:creationId xmlns:a16="http://schemas.microsoft.com/office/drawing/2014/main" id="{9ABC694F-09BD-A143-E0F8-92653E13ADCE}"/>
              </a:ext>
            </a:extLst>
          </p:cNvPr>
          <p:cNvSpPr txBox="1"/>
          <p:nvPr/>
        </p:nvSpPr>
        <p:spPr>
          <a:xfrm>
            <a:off x="5713668" y="1481967"/>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Data management</a:t>
            </a:r>
          </a:p>
        </p:txBody>
      </p:sp>
      <p:sp>
        <p:nvSpPr>
          <p:cNvPr id="27" name="TextBox 26">
            <a:extLst>
              <a:ext uri="{FF2B5EF4-FFF2-40B4-BE49-F238E27FC236}">
                <a16:creationId xmlns:a16="http://schemas.microsoft.com/office/drawing/2014/main" id="{F873DB6F-B3B5-D989-4C47-EB0700F57521}"/>
              </a:ext>
            </a:extLst>
          </p:cNvPr>
          <p:cNvSpPr txBox="1"/>
          <p:nvPr/>
        </p:nvSpPr>
        <p:spPr>
          <a:xfrm>
            <a:off x="5713668" y="2131735"/>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1E49E2"/>
                </a:solidFill>
                <a:effectLst/>
                <a:latin typeface="KPMG Bold" panose="020B0803030202040204" pitchFamily="34" charset="0"/>
                <a:ea typeface="Calibri" panose="020F0502020204030204" pitchFamily="34" charset="0"/>
                <a:cs typeface="Times New Roman" panose="02020603050405020304" pitchFamily="18" charset="0"/>
              </a:rPr>
              <a:t>Technical development team (ETL)</a:t>
            </a:r>
          </a:p>
        </p:txBody>
      </p:sp>
      <p:sp>
        <p:nvSpPr>
          <p:cNvPr id="28" name="TextBox 27">
            <a:extLst>
              <a:ext uri="{FF2B5EF4-FFF2-40B4-BE49-F238E27FC236}">
                <a16:creationId xmlns:a16="http://schemas.microsoft.com/office/drawing/2014/main" id="{EF13EDBD-0BDD-5CFB-9896-CDD52BD46C06}"/>
              </a:ext>
            </a:extLst>
          </p:cNvPr>
          <p:cNvSpPr txBox="1"/>
          <p:nvPr/>
        </p:nvSpPr>
        <p:spPr>
          <a:xfrm>
            <a:off x="5713668" y="2781503"/>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00B8F5"/>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29" name="TextBox 28">
            <a:extLst>
              <a:ext uri="{FF2B5EF4-FFF2-40B4-BE49-F238E27FC236}">
                <a16:creationId xmlns:a16="http://schemas.microsoft.com/office/drawing/2014/main" id="{BBFA8BA3-79B4-3B7D-5E48-32AE118FF12E}"/>
              </a:ext>
            </a:extLst>
          </p:cNvPr>
          <p:cNvSpPr txBox="1"/>
          <p:nvPr/>
        </p:nvSpPr>
        <p:spPr>
          <a:xfrm>
            <a:off x="5713668" y="3431271"/>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76D2FF"/>
                </a:solidFill>
                <a:effectLst/>
                <a:latin typeface="KPMG Bold" panose="020B0803030202040204" pitchFamily="34" charset="0"/>
                <a:ea typeface="Calibri" panose="020F0502020204030204" pitchFamily="34" charset="0"/>
                <a:cs typeface="Times New Roman" panose="02020603050405020304" pitchFamily="18" charset="0"/>
              </a:rPr>
              <a:t>Audit and compliance</a:t>
            </a:r>
          </a:p>
        </p:txBody>
      </p:sp>
      <p:sp>
        <p:nvSpPr>
          <p:cNvPr id="30" name="TextBox 29">
            <a:extLst>
              <a:ext uri="{FF2B5EF4-FFF2-40B4-BE49-F238E27FC236}">
                <a16:creationId xmlns:a16="http://schemas.microsoft.com/office/drawing/2014/main" id="{0CB4A80B-E39B-88D8-0D36-05042774D37C}"/>
              </a:ext>
            </a:extLst>
          </p:cNvPr>
          <p:cNvSpPr txBox="1"/>
          <p:nvPr/>
        </p:nvSpPr>
        <p:spPr>
          <a:xfrm>
            <a:off x="5713668" y="4081039"/>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0C233C"/>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31" name="TextBox 30">
            <a:extLst>
              <a:ext uri="{FF2B5EF4-FFF2-40B4-BE49-F238E27FC236}">
                <a16:creationId xmlns:a16="http://schemas.microsoft.com/office/drawing/2014/main" id="{9A5B7307-07F3-9BC9-933C-B7E0CD68FB42}"/>
              </a:ext>
            </a:extLst>
          </p:cNvPr>
          <p:cNvSpPr txBox="1"/>
          <p:nvPr/>
        </p:nvSpPr>
        <p:spPr>
          <a:xfrm>
            <a:off x="5713668" y="4730807"/>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098E7E"/>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32" name="TextBox 31">
            <a:extLst>
              <a:ext uri="{FF2B5EF4-FFF2-40B4-BE49-F238E27FC236}">
                <a16:creationId xmlns:a16="http://schemas.microsoft.com/office/drawing/2014/main" id="{4305C9D0-5CE4-7227-4E7D-ECC6327C4166}"/>
              </a:ext>
            </a:extLst>
          </p:cNvPr>
          <p:cNvSpPr txBox="1"/>
          <p:nvPr/>
        </p:nvSpPr>
        <p:spPr>
          <a:xfrm>
            <a:off x="5713668" y="5380575"/>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00C0AE"/>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00338D"/>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1E49E2"/>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00B8F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76D2FF"/>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0C233C"/>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098E7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00C0A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9" name="Oval 128">
            <a:extLst>
              <a:ext uri="{FF2B5EF4-FFF2-40B4-BE49-F238E27FC236}">
                <a16:creationId xmlns:a16="http://schemas.microsoft.com/office/drawing/2014/main" id="{945E660C-5C63-1F2B-937B-CA978F1C007D}"/>
              </a:ext>
            </a:extLst>
          </p:cNvPr>
          <p:cNvSpPr/>
          <p:nvPr/>
        </p:nvSpPr>
        <p:spPr>
          <a:xfrm>
            <a:off x="5092075" y="1470906"/>
            <a:ext cx="366834" cy="366832"/>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0" name="Oval 129">
            <a:extLst>
              <a:ext uri="{FF2B5EF4-FFF2-40B4-BE49-F238E27FC236}">
                <a16:creationId xmlns:a16="http://schemas.microsoft.com/office/drawing/2014/main" id="{C54CF596-B2D8-930E-63B6-58ADD7334255}"/>
              </a:ext>
            </a:extLst>
          </p:cNvPr>
          <p:cNvSpPr/>
          <p:nvPr/>
        </p:nvSpPr>
        <p:spPr>
          <a:xfrm>
            <a:off x="5092075" y="2120674"/>
            <a:ext cx="366834" cy="366832"/>
          </a:xfrm>
          <a:prstGeom prst="ellipse">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1" name="Oval 130">
            <a:extLst>
              <a:ext uri="{FF2B5EF4-FFF2-40B4-BE49-F238E27FC236}">
                <a16:creationId xmlns:a16="http://schemas.microsoft.com/office/drawing/2014/main" id="{2143A559-477D-B957-36D0-750B779D0951}"/>
              </a:ext>
            </a:extLst>
          </p:cNvPr>
          <p:cNvSpPr/>
          <p:nvPr/>
        </p:nvSpPr>
        <p:spPr>
          <a:xfrm>
            <a:off x="5092075" y="2770442"/>
            <a:ext cx="366834" cy="366832"/>
          </a:xfrm>
          <a:prstGeom prst="ellipse">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2" name="Oval 131">
            <a:extLst>
              <a:ext uri="{FF2B5EF4-FFF2-40B4-BE49-F238E27FC236}">
                <a16:creationId xmlns:a16="http://schemas.microsoft.com/office/drawing/2014/main" id="{F2FC5E10-EDF9-FCDC-81F2-9428E6A35DDE}"/>
              </a:ext>
            </a:extLst>
          </p:cNvPr>
          <p:cNvSpPr/>
          <p:nvPr/>
        </p:nvSpPr>
        <p:spPr>
          <a:xfrm>
            <a:off x="5092075" y="3420210"/>
            <a:ext cx="366834" cy="366832"/>
          </a:xfrm>
          <a:prstGeom prst="ellipse">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3" name="Oval 132">
            <a:extLst>
              <a:ext uri="{FF2B5EF4-FFF2-40B4-BE49-F238E27FC236}">
                <a16:creationId xmlns:a16="http://schemas.microsoft.com/office/drawing/2014/main" id="{54AAB03F-DE84-F2CC-EE8C-8D587D2DC176}"/>
              </a:ext>
            </a:extLst>
          </p:cNvPr>
          <p:cNvSpPr/>
          <p:nvPr/>
        </p:nvSpPr>
        <p:spPr>
          <a:xfrm>
            <a:off x="5092075" y="4069978"/>
            <a:ext cx="366834" cy="366832"/>
          </a:xfrm>
          <a:prstGeom prst="ellipse">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4" name="Oval 133">
            <a:extLst>
              <a:ext uri="{FF2B5EF4-FFF2-40B4-BE49-F238E27FC236}">
                <a16:creationId xmlns:a16="http://schemas.microsoft.com/office/drawing/2014/main" id="{BB1CE27F-B4E2-502B-D67D-61ECBA37CF90}"/>
              </a:ext>
            </a:extLst>
          </p:cNvPr>
          <p:cNvSpPr/>
          <p:nvPr/>
        </p:nvSpPr>
        <p:spPr>
          <a:xfrm>
            <a:off x="5092075" y="4719746"/>
            <a:ext cx="366834" cy="366832"/>
          </a:xfrm>
          <a:prstGeom prst="ellipse">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5" name="Oval 134">
            <a:extLst>
              <a:ext uri="{FF2B5EF4-FFF2-40B4-BE49-F238E27FC236}">
                <a16:creationId xmlns:a16="http://schemas.microsoft.com/office/drawing/2014/main" id="{0B18A921-7446-0255-ECB9-0B60BEE4B3CB}"/>
              </a:ext>
            </a:extLst>
          </p:cNvPr>
          <p:cNvSpPr/>
          <p:nvPr/>
        </p:nvSpPr>
        <p:spPr>
          <a:xfrm>
            <a:off x="5092075" y="5369514"/>
            <a:ext cx="366834" cy="366832"/>
          </a:xfrm>
          <a:prstGeom prst="ellipse">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cxnSp>
        <p:nvCxnSpPr>
          <p:cNvPr id="137" name="Straight Connector 136">
            <a:extLst>
              <a:ext uri="{FF2B5EF4-FFF2-40B4-BE49-F238E27FC236}">
                <a16:creationId xmlns:a16="http://schemas.microsoft.com/office/drawing/2014/main" id="{7B4ACC38-7DD6-91BF-0BBE-22FD28BA999E}"/>
              </a:ext>
            </a:extLst>
          </p:cNvPr>
          <p:cNvCxnSpPr>
            <a:cxnSpLocks/>
          </p:cNvCxnSpPr>
          <p:nvPr/>
        </p:nvCxnSpPr>
        <p:spPr>
          <a:xfrm>
            <a:off x="5713668" y="1979206"/>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4F07D14-AE32-7360-0C4E-CDD143682CC4}"/>
              </a:ext>
            </a:extLst>
          </p:cNvPr>
          <p:cNvCxnSpPr>
            <a:cxnSpLocks/>
          </p:cNvCxnSpPr>
          <p:nvPr/>
        </p:nvCxnSpPr>
        <p:spPr>
          <a:xfrm>
            <a:off x="5713668" y="2628974"/>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8ADBCB1-09C4-C79C-5AE5-AB4AA034F2FE}"/>
              </a:ext>
            </a:extLst>
          </p:cNvPr>
          <p:cNvCxnSpPr>
            <a:cxnSpLocks/>
          </p:cNvCxnSpPr>
          <p:nvPr/>
        </p:nvCxnSpPr>
        <p:spPr>
          <a:xfrm>
            <a:off x="5713668" y="3278742"/>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F70211F-F055-A3DF-7B9C-CAAA3126931A}"/>
              </a:ext>
            </a:extLst>
          </p:cNvPr>
          <p:cNvCxnSpPr>
            <a:cxnSpLocks/>
          </p:cNvCxnSpPr>
          <p:nvPr/>
        </p:nvCxnSpPr>
        <p:spPr>
          <a:xfrm>
            <a:off x="5713668" y="3928510"/>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D9F1219-0A40-1EC2-5BBC-81C6B023C969}"/>
              </a:ext>
            </a:extLst>
          </p:cNvPr>
          <p:cNvCxnSpPr>
            <a:cxnSpLocks/>
          </p:cNvCxnSpPr>
          <p:nvPr/>
        </p:nvCxnSpPr>
        <p:spPr>
          <a:xfrm>
            <a:off x="5713668" y="4578278"/>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494C207-7E0D-15B8-F556-CFE160EA1116}"/>
              </a:ext>
            </a:extLst>
          </p:cNvPr>
          <p:cNvCxnSpPr>
            <a:cxnSpLocks/>
          </p:cNvCxnSpPr>
          <p:nvPr/>
        </p:nvCxnSpPr>
        <p:spPr>
          <a:xfrm>
            <a:off x="5713668" y="5228046"/>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sp>
        <p:nvSpPr>
          <p:cNvPr id="145" name="Freeform: Shape 144">
            <a:extLst>
              <a:ext uri="{FF2B5EF4-FFF2-40B4-BE49-F238E27FC236}">
                <a16:creationId xmlns:a16="http://schemas.microsoft.com/office/drawing/2014/main" id="{CB0DF838-9D1B-64A6-B62A-37FBE5335DE5}"/>
              </a:ext>
            </a:extLst>
          </p:cNvPr>
          <p:cNvSpPr/>
          <p:nvPr/>
        </p:nvSpPr>
        <p:spPr>
          <a:xfrm>
            <a:off x="2505065" y="1438275"/>
            <a:ext cx="2581285" cy="200025"/>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reeform: Shape 145">
            <a:extLst>
              <a:ext uri="{FF2B5EF4-FFF2-40B4-BE49-F238E27FC236}">
                <a16:creationId xmlns:a16="http://schemas.microsoft.com/office/drawing/2014/main" id="{654167DC-96E0-EEF4-C7DE-FC047BED7B36}"/>
              </a:ext>
            </a:extLst>
          </p:cNvPr>
          <p:cNvSpPr/>
          <p:nvPr/>
        </p:nvSpPr>
        <p:spPr>
          <a:xfrm>
            <a:off x="3763107" y="2028146"/>
            <a:ext cx="1323243" cy="286389"/>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1E49E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Freeform: Shape 146">
            <a:extLst>
              <a:ext uri="{FF2B5EF4-FFF2-40B4-BE49-F238E27FC236}">
                <a16:creationId xmlns:a16="http://schemas.microsoft.com/office/drawing/2014/main" id="{01E459E6-B109-BD40-2975-D1EB91B74597}"/>
              </a:ext>
            </a:extLst>
          </p:cNvPr>
          <p:cNvSpPr/>
          <p:nvPr/>
        </p:nvSpPr>
        <p:spPr>
          <a:xfrm>
            <a:off x="4230943" y="2662485"/>
            <a:ext cx="855407" cy="286389"/>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00B8F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Freeform: Shape 147">
            <a:extLst>
              <a:ext uri="{FF2B5EF4-FFF2-40B4-BE49-F238E27FC236}">
                <a16:creationId xmlns:a16="http://schemas.microsoft.com/office/drawing/2014/main" id="{EBD61A7A-19A3-ADDF-4FEF-4BD36715E545}"/>
              </a:ext>
            </a:extLst>
          </p:cNvPr>
          <p:cNvSpPr/>
          <p:nvPr/>
        </p:nvSpPr>
        <p:spPr>
          <a:xfrm flipV="1">
            <a:off x="4230943" y="4275242"/>
            <a:ext cx="855407" cy="286389"/>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0C233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Freeform: Shape 148">
            <a:extLst>
              <a:ext uri="{FF2B5EF4-FFF2-40B4-BE49-F238E27FC236}">
                <a16:creationId xmlns:a16="http://schemas.microsoft.com/office/drawing/2014/main" id="{1F13178F-EEA9-170E-D90A-45C1DBB330AC}"/>
              </a:ext>
            </a:extLst>
          </p:cNvPr>
          <p:cNvSpPr/>
          <p:nvPr/>
        </p:nvSpPr>
        <p:spPr>
          <a:xfrm flipV="1">
            <a:off x="2606172" y="5597632"/>
            <a:ext cx="2480178" cy="176580"/>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00C0A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Freeform: Shape 149">
            <a:extLst>
              <a:ext uri="{FF2B5EF4-FFF2-40B4-BE49-F238E27FC236}">
                <a16:creationId xmlns:a16="http://schemas.microsoft.com/office/drawing/2014/main" id="{BDCFCA4F-E9B0-FBD0-252D-65DB57ED1215}"/>
              </a:ext>
            </a:extLst>
          </p:cNvPr>
          <p:cNvSpPr/>
          <p:nvPr/>
        </p:nvSpPr>
        <p:spPr>
          <a:xfrm flipV="1">
            <a:off x="3591279" y="4944266"/>
            <a:ext cx="1495071" cy="405131"/>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098E7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3" name="Straight Connector 152">
            <a:extLst>
              <a:ext uri="{FF2B5EF4-FFF2-40B4-BE49-F238E27FC236}">
                <a16:creationId xmlns:a16="http://schemas.microsoft.com/office/drawing/2014/main" id="{DC8E05C9-ACEF-728E-5EA0-9ED1B66754DC}"/>
              </a:ext>
            </a:extLst>
          </p:cNvPr>
          <p:cNvCxnSpPr>
            <a:cxnSpLocks/>
          </p:cNvCxnSpPr>
          <p:nvPr/>
        </p:nvCxnSpPr>
        <p:spPr>
          <a:xfrm flipH="1">
            <a:off x="4455319" y="3603626"/>
            <a:ext cx="636756" cy="0"/>
          </a:xfrm>
          <a:prstGeom prst="line">
            <a:avLst/>
          </a:prstGeom>
          <a:noFill/>
          <a:ln w="6350">
            <a:solidFill>
              <a:srgbClr val="76D2FF"/>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 name="Rectangle 1">
            <a:extLst>
              <a:ext uri="{FF2B5EF4-FFF2-40B4-BE49-F238E27FC236}">
                <a16:creationId xmlns:a16="http://schemas.microsoft.com/office/drawing/2014/main" id="{34767170-35D6-C043-5798-B9D31C9A0E9D}"/>
              </a:ext>
            </a:extLst>
          </p:cNvPr>
          <p:cNvSpPr/>
          <p:nvPr/>
        </p:nvSpPr>
        <p:spPr>
          <a:xfrm>
            <a:off x="-1" y="1330325"/>
            <a:ext cx="2274181" cy="4546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CS</a:t>
            </a:r>
          </a:p>
        </p:txBody>
      </p:sp>
      <p:sp>
        <p:nvSpPr>
          <p:cNvPr id="155" name="Arrow: Chevron 154">
            <a:extLst>
              <a:ext uri="{FF2B5EF4-FFF2-40B4-BE49-F238E27FC236}">
                <a16:creationId xmlns:a16="http://schemas.microsoft.com/office/drawing/2014/main" id="{3BFA7DC5-6320-A612-A0CA-B2BBCFDD1356}"/>
              </a:ext>
            </a:extLst>
          </p:cNvPr>
          <p:cNvSpPr/>
          <p:nvPr/>
        </p:nvSpPr>
        <p:spPr>
          <a:xfrm>
            <a:off x="5199944" y="1578775"/>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56" name="Arrow: Chevron 155">
            <a:extLst>
              <a:ext uri="{FF2B5EF4-FFF2-40B4-BE49-F238E27FC236}">
                <a16:creationId xmlns:a16="http://schemas.microsoft.com/office/drawing/2014/main" id="{9B2C20CC-9F8F-C7B4-6134-FB39D431669D}"/>
              </a:ext>
            </a:extLst>
          </p:cNvPr>
          <p:cNvSpPr/>
          <p:nvPr/>
        </p:nvSpPr>
        <p:spPr>
          <a:xfrm>
            <a:off x="5199944" y="2228543"/>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57" name="Arrow: Chevron 156">
            <a:extLst>
              <a:ext uri="{FF2B5EF4-FFF2-40B4-BE49-F238E27FC236}">
                <a16:creationId xmlns:a16="http://schemas.microsoft.com/office/drawing/2014/main" id="{1F1615BF-9C48-DBB1-EB34-E3AA827807E7}"/>
              </a:ext>
            </a:extLst>
          </p:cNvPr>
          <p:cNvSpPr/>
          <p:nvPr/>
        </p:nvSpPr>
        <p:spPr>
          <a:xfrm>
            <a:off x="5199944" y="2878311"/>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58" name="Arrow: Chevron 157">
            <a:extLst>
              <a:ext uri="{FF2B5EF4-FFF2-40B4-BE49-F238E27FC236}">
                <a16:creationId xmlns:a16="http://schemas.microsoft.com/office/drawing/2014/main" id="{A7CA797D-1A09-A186-50D1-9BCC96FBA3C6}"/>
              </a:ext>
            </a:extLst>
          </p:cNvPr>
          <p:cNvSpPr/>
          <p:nvPr/>
        </p:nvSpPr>
        <p:spPr>
          <a:xfrm>
            <a:off x="5199944" y="3528079"/>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59" name="Arrow: Chevron 158">
            <a:extLst>
              <a:ext uri="{FF2B5EF4-FFF2-40B4-BE49-F238E27FC236}">
                <a16:creationId xmlns:a16="http://schemas.microsoft.com/office/drawing/2014/main" id="{F14C882E-AB29-CD1F-912C-2B3906471B2E}"/>
              </a:ext>
            </a:extLst>
          </p:cNvPr>
          <p:cNvSpPr/>
          <p:nvPr/>
        </p:nvSpPr>
        <p:spPr>
          <a:xfrm>
            <a:off x="5199944" y="4177847"/>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60" name="Arrow: Chevron 159">
            <a:extLst>
              <a:ext uri="{FF2B5EF4-FFF2-40B4-BE49-F238E27FC236}">
                <a16:creationId xmlns:a16="http://schemas.microsoft.com/office/drawing/2014/main" id="{768AC7A3-D63A-2B27-921C-60501BE76524}"/>
              </a:ext>
            </a:extLst>
          </p:cNvPr>
          <p:cNvSpPr/>
          <p:nvPr/>
        </p:nvSpPr>
        <p:spPr>
          <a:xfrm>
            <a:off x="5199944" y="4827615"/>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61" name="Arrow: Chevron 160">
            <a:extLst>
              <a:ext uri="{FF2B5EF4-FFF2-40B4-BE49-F238E27FC236}">
                <a16:creationId xmlns:a16="http://schemas.microsoft.com/office/drawing/2014/main" id="{14863B23-FFDF-6278-4E6E-32F9CD50FD44}"/>
              </a:ext>
            </a:extLst>
          </p:cNvPr>
          <p:cNvSpPr/>
          <p:nvPr/>
        </p:nvSpPr>
        <p:spPr>
          <a:xfrm>
            <a:off x="5199944" y="5477383"/>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62" name="Rectangle 161">
            <a:extLst>
              <a:ext uri="{FF2B5EF4-FFF2-40B4-BE49-F238E27FC236}">
                <a16:creationId xmlns:a16="http://schemas.microsoft.com/office/drawing/2014/main" id="{2A4EC90C-527D-81A2-2130-8902EE367172}"/>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9" name="Picture 8" descr="A person in a white coat waving&#10;&#10;Description automatically generated">
            <a:extLst>
              <a:ext uri="{FF2B5EF4-FFF2-40B4-BE49-F238E27FC236}">
                <a16:creationId xmlns:a16="http://schemas.microsoft.com/office/drawing/2014/main" id="{9CD6C1AB-0AE9-4F80-C316-06E27889B9C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649"/>
          <a:stretch/>
        </p:blipFill>
        <p:spPr>
          <a:xfrm>
            <a:off x="0" y="1330325"/>
            <a:ext cx="2274180" cy="2950864"/>
          </a:xfrm>
          <a:prstGeom prst="rect">
            <a:avLst/>
          </a:prstGeom>
        </p:spPr>
      </p:pic>
      <p:pic>
        <p:nvPicPr>
          <p:cNvPr id="10" name="Picture 9" descr="A person in a white coat waving&#10;&#10;Description automatically generated">
            <a:extLst>
              <a:ext uri="{FF2B5EF4-FFF2-40B4-BE49-F238E27FC236}">
                <a16:creationId xmlns:a16="http://schemas.microsoft.com/office/drawing/2014/main" id="{6FC37E3C-92E4-86DF-F237-7C30C7741356}"/>
              </a:ext>
            </a:extLst>
          </p:cNvPr>
          <p:cNvPicPr>
            <a:picLocks noChangeAspect="1"/>
          </p:cNvPicPr>
          <p:nvPr/>
        </p:nvPicPr>
        <p:blipFill rotWithShape="1">
          <a:blip r:embed="rId3">
            <a:extLst>
              <a:ext uri="{28A0092B-C50C-407E-A947-70E740481C1C}">
                <a14:useLocalDpi xmlns:a14="http://schemas.microsoft.com/office/drawing/2010/main" val="0"/>
              </a:ext>
            </a:extLst>
          </a:blip>
          <a:srcRect l="56649" t="92214"/>
          <a:stretch/>
        </p:blipFill>
        <p:spPr>
          <a:xfrm>
            <a:off x="0" y="4051433"/>
            <a:ext cx="2274180" cy="1825492"/>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23220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9929-93A4-D82C-BAEA-DF9B31154FED}"/>
              </a:ext>
            </a:extLst>
          </p:cNvPr>
          <p:cNvSpPr>
            <a:spLocks noGrp="1"/>
          </p:cNvSpPr>
          <p:nvPr>
            <p:ph type="title"/>
          </p:nvPr>
        </p:nvSpPr>
        <p:spPr>
          <a:xfrm>
            <a:off x="995364" y="431800"/>
            <a:ext cx="10204704" cy="533400"/>
          </a:xfrm>
        </p:spPr>
        <p:txBody>
          <a:bodyPr/>
          <a:lstStyle/>
          <a:p>
            <a:r>
              <a:rPr lang="en-US" dirty="0"/>
              <a:t>Main objectives for IAM</a:t>
            </a:r>
          </a:p>
        </p:txBody>
      </p:sp>
      <p:sp>
        <p:nvSpPr>
          <p:cNvPr id="5" name="Freeform 54">
            <a:extLst>
              <a:ext uri="{FF2B5EF4-FFF2-40B4-BE49-F238E27FC236}">
                <a16:creationId xmlns:a16="http://schemas.microsoft.com/office/drawing/2014/main" id="{7C3FC34F-AC1C-0E63-6B0E-24847F6329F0}"/>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chemeClr val="tx2"/>
          </a:solidFill>
          <a:ln w="9525">
            <a:noFill/>
            <a:round/>
            <a:headEnd/>
            <a:tailEnd/>
          </a:ln>
        </p:spPr>
        <p:txBody>
          <a:bodyPr/>
          <a:lstStyle/>
          <a:p>
            <a:endParaRPr lang="en-US" sz="1600" dirty="0"/>
          </a:p>
        </p:txBody>
      </p:sp>
      <p:sp>
        <p:nvSpPr>
          <p:cNvPr id="6" name="TextBox 5">
            <a:extLst>
              <a:ext uri="{FF2B5EF4-FFF2-40B4-BE49-F238E27FC236}">
                <a16:creationId xmlns:a16="http://schemas.microsoft.com/office/drawing/2014/main" id="{720FEC53-3195-1EF7-F86D-BDECC32DA46D}"/>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FFFFFF"/>
                </a:solidFill>
                <a:latin typeface="KPMG Bold" panose="020B0803030202040204" pitchFamily="34" charset="0"/>
                <a:cs typeface="Times New Roman" panose="02020603050405020304" pitchFamily="18" charset="0"/>
              </a:rPr>
              <a:t>Data</a:t>
            </a:r>
            <a:br>
              <a:rPr lang="en-US" sz="1200" dirty="0">
                <a:solidFill>
                  <a:srgbClr val="FFFFFF"/>
                </a:solidFill>
                <a:latin typeface="KPMG Bold" panose="020B0803030202040204" pitchFamily="34" charset="0"/>
                <a:cs typeface="Times New Roman" panose="02020603050405020304" pitchFamily="18" charset="0"/>
              </a:rPr>
            </a:br>
            <a:r>
              <a:rPr lang="en-US" sz="1200" dirty="0">
                <a:solidFill>
                  <a:srgbClr val="FFFFFF"/>
                </a:solidFill>
                <a:latin typeface="KPMG Bold" panose="020B0803030202040204" pitchFamily="34" charset="0"/>
                <a:cs typeface="Times New Roman" panose="02020603050405020304" pitchFamily="18" charset="0"/>
              </a:rPr>
              <a:t>management</a:t>
            </a:r>
          </a:p>
        </p:txBody>
      </p:sp>
      <p:grpSp>
        <p:nvGrpSpPr>
          <p:cNvPr id="7" name="Group 111">
            <a:extLst>
              <a:ext uri="{FF2B5EF4-FFF2-40B4-BE49-F238E27FC236}">
                <a16:creationId xmlns:a16="http://schemas.microsoft.com/office/drawing/2014/main" id="{B79AA6A6-D0BE-82D4-C257-431E3B452EEC}"/>
              </a:ext>
            </a:extLst>
          </p:cNvPr>
          <p:cNvGrpSpPr>
            <a:grpSpLocks noChangeAspect="1"/>
          </p:cNvGrpSpPr>
          <p:nvPr/>
        </p:nvGrpSpPr>
        <p:grpSpPr bwMode="auto">
          <a:xfrm>
            <a:off x="3720305" y="2672085"/>
            <a:ext cx="456693" cy="379577"/>
            <a:chOff x="1982" y="1641"/>
            <a:chExt cx="610" cy="507"/>
          </a:xfrm>
          <a:noFill/>
        </p:grpSpPr>
        <p:sp>
          <p:nvSpPr>
            <p:cNvPr id="8" name="Oval 112">
              <a:extLst>
                <a:ext uri="{FF2B5EF4-FFF2-40B4-BE49-F238E27FC236}">
                  <a16:creationId xmlns:a16="http://schemas.microsoft.com/office/drawing/2014/main" id="{83B8C01D-97FB-169C-48EA-2F6608B85E28}"/>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9" name="Freeform 113">
              <a:extLst>
                <a:ext uri="{FF2B5EF4-FFF2-40B4-BE49-F238E27FC236}">
                  <a16:creationId xmlns:a16="http://schemas.microsoft.com/office/drawing/2014/main" id="{C7F7820F-83D5-47E7-7F82-F52FFB0B1F68}"/>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0" name="Freeform 114">
              <a:extLst>
                <a:ext uri="{FF2B5EF4-FFF2-40B4-BE49-F238E27FC236}">
                  <a16:creationId xmlns:a16="http://schemas.microsoft.com/office/drawing/2014/main" id="{C3F7069B-5DC9-249D-82F0-076DBDB27C90}"/>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1" name="Oval 115">
              <a:extLst>
                <a:ext uri="{FF2B5EF4-FFF2-40B4-BE49-F238E27FC236}">
                  <a16:creationId xmlns:a16="http://schemas.microsoft.com/office/drawing/2014/main" id="{044B2282-E4C8-356D-2439-122AABDF7D1C}"/>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2" name="Oval 116">
              <a:extLst>
                <a:ext uri="{FF2B5EF4-FFF2-40B4-BE49-F238E27FC236}">
                  <a16:creationId xmlns:a16="http://schemas.microsoft.com/office/drawing/2014/main" id="{17E1C7C9-946A-28EE-370F-E347DEB2AE9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3" name="Oval 117">
              <a:extLst>
                <a:ext uri="{FF2B5EF4-FFF2-40B4-BE49-F238E27FC236}">
                  <a16:creationId xmlns:a16="http://schemas.microsoft.com/office/drawing/2014/main" id="{3B416EB0-80AA-069E-B8BF-02DE803F334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4" name="Oval 118">
              <a:extLst>
                <a:ext uri="{FF2B5EF4-FFF2-40B4-BE49-F238E27FC236}">
                  <a16:creationId xmlns:a16="http://schemas.microsoft.com/office/drawing/2014/main" id="{E6767F22-8050-E2FF-6B77-A291DEBC566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5" name="Oval 119">
              <a:extLst>
                <a:ext uri="{FF2B5EF4-FFF2-40B4-BE49-F238E27FC236}">
                  <a16:creationId xmlns:a16="http://schemas.microsoft.com/office/drawing/2014/main" id="{F03BD2F6-87AD-5B0C-DD16-E5100C9CDE2A}"/>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6" name="Oval 120">
              <a:extLst>
                <a:ext uri="{FF2B5EF4-FFF2-40B4-BE49-F238E27FC236}">
                  <a16:creationId xmlns:a16="http://schemas.microsoft.com/office/drawing/2014/main" id="{1D9E12E1-3EBF-652C-119C-E66748E1BBCE}"/>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17" name="Freeform 52">
            <a:extLst>
              <a:ext uri="{FF2B5EF4-FFF2-40B4-BE49-F238E27FC236}">
                <a16:creationId xmlns:a16="http://schemas.microsoft.com/office/drawing/2014/main" id="{600404C3-2ABB-B8BD-11B6-BAC060888864}"/>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chemeClr val="accent4"/>
          </a:solidFill>
          <a:ln w="9525">
            <a:noFill/>
            <a:round/>
            <a:headEnd/>
            <a:tailEnd/>
          </a:ln>
        </p:spPr>
        <p:txBody>
          <a:bodyPr/>
          <a:lstStyle/>
          <a:p>
            <a:endParaRPr lang="en-US" sz="1600" dirty="0"/>
          </a:p>
        </p:txBody>
      </p:sp>
      <p:sp>
        <p:nvSpPr>
          <p:cNvPr id="18" name="Freeform 55">
            <a:extLst>
              <a:ext uri="{FF2B5EF4-FFF2-40B4-BE49-F238E27FC236}">
                <a16:creationId xmlns:a16="http://schemas.microsoft.com/office/drawing/2014/main" id="{475AC34C-96BB-C432-3962-39CD6007AD70}"/>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76D2FF"/>
          </a:solidFill>
          <a:ln w="9525">
            <a:noFill/>
            <a:round/>
            <a:headEnd/>
            <a:tailEnd/>
          </a:ln>
        </p:spPr>
        <p:txBody>
          <a:bodyPr/>
          <a:lstStyle/>
          <a:p>
            <a:endParaRPr lang="en-US" sz="1600" dirty="0"/>
          </a:p>
        </p:txBody>
      </p:sp>
      <p:sp>
        <p:nvSpPr>
          <p:cNvPr id="19" name="Freeform 49">
            <a:extLst>
              <a:ext uri="{FF2B5EF4-FFF2-40B4-BE49-F238E27FC236}">
                <a16:creationId xmlns:a16="http://schemas.microsoft.com/office/drawing/2014/main" id="{7DC0A604-7571-4BF7-9534-5C9237DCAC9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098E7E"/>
          </a:solidFill>
          <a:ln w="9525">
            <a:noFill/>
            <a:round/>
            <a:headEnd/>
            <a:tailEnd/>
          </a:ln>
        </p:spPr>
        <p:txBody>
          <a:bodyPr/>
          <a:lstStyle/>
          <a:p>
            <a:endParaRPr lang="en-US" sz="1600" dirty="0"/>
          </a:p>
        </p:txBody>
      </p:sp>
      <p:sp>
        <p:nvSpPr>
          <p:cNvPr id="20" name="Freeform 50">
            <a:extLst>
              <a:ext uri="{FF2B5EF4-FFF2-40B4-BE49-F238E27FC236}">
                <a16:creationId xmlns:a16="http://schemas.microsoft.com/office/drawing/2014/main" id="{16C8B45E-61E6-5960-28EA-17B7DA9EAA62}"/>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0C233C"/>
          </a:solidFill>
          <a:ln w="9525">
            <a:noFill/>
            <a:round/>
            <a:headEnd/>
            <a:tailEnd/>
          </a:ln>
        </p:spPr>
        <p:txBody>
          <a:bodyPr/>
          <a:lstStyle/>
          <a:p>
            <a:endParaRPr lang="en-US" sz="1600" dirty="0"/>
          </a:p>
        </p:txBody>
      </p:sp>
      <p:sp>
        <p:nvSpPr>
          <p:cNvPr id="21" name="Freeform 51">
            <a:extLst>
              <a:ext uri="{FF2B5EF4-FFF2-40B4-BE49-F238E27FC236}">
                <a16:creationId xmlns:a16="http://schemas.microsoft.com/office/drawing/2014/main" id="{8BEDE70F-588B-FD8C-6B04-266D00B86138}"/>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00C0AE"/>
          </a:solidFill>
          <a:ln w="9525">
            <a:noFill/>
            <a:round/>
            <a:headEnd/>
            <a:tailEnd/>
          </a:ln>
        </p:spPr>
        <p:txBody>
          <a:bodyPr/>
          <a:lstStyle/>
          <a:p>
            <a:endParaRPr lang="en-US" sz="1600" dirty="0"/>
          </a:p>
        </p:txBody>
      </p:sp>
      <p:sp>
        <p:nvSpPr>
          <p:cNvPr id="22" name="Freeform 53">
            <a:extLst>
              <a:ext uri="{FF2B5EF4-FFF2-40B4-BE49-F238E27FC236}">
                <a16:creationId xmlns:a16="http://schemas.microsoft.com/office/drawing/2014/main" id="{227855B5-7295-AD4B-1B99-F39E376F4387}"/>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chemeClr val="accent1"/>
          </a:solidFill>
          <a:ln w="9525">
            <a:noFill/>
            <a:round/>
            <a:headEnd/>
            <a:tailEnd/>
          </a:ln>
        </p:spPr>
        <p:txBody>
          <a:bodyPr/>
          <a:lstStyle/>
          <a:p>
            <a:endParaRPr lang="en-US" sz="1600" dirty="0"/>
          </a:p>
        </p:txBody>
      </p:sp>
      <p:sp>
        <p:nvSpPr>
          <p:cNvPr id="23" name="TextBox 22">
            <a:extLst>
              <a:ext uri="{FF2B5EF4-FFF2-40B4-BE49-F238E27FC236}">
                <a16:creationId xmlns:a16="http://schemas.microsoft.com/office/drawing/2014/main" id="{2CA08C4A-DFAB-446A-4682-FB3FD71B9123}"/>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24" name="TextBox 23">
            <a:extLst>
              <a:ext uri="{FF2B5EF4-FFF2-40B4-BE49-F238E27FC236}">
                <a16:creationId xmlns:a16="http://schemas.microsoft.com/office/drawing/2014/main" id="{4B909635-99ED-69C4-691D-2867EB89AB3C}"/>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25" name="TextBox 24">
            <a:extLst>
              <a:ext uri="{FF2B5EF4-FFF2-40B4-BE49-F238E27FC236}">
                <a16:creationId xmlns:a16="http://schemas.microsoft.com/office/drawing/2014/main" id="{6E73E157-E5EB-1172-325D-B940B822FD07}"/>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26" name="TextBox 25">
            <a:extLst>
              <a:ext uri="{FF2B5EF4-FFF2-40B4-BE49-F238E27FC236}">
                <a16:creationId xmlns:a16="http://schemas.microsoft.com/office/drawing/2014/main" id="{D471E212-7EC5-56A0-194C-AE2077D11E30}"/>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27" name="TextBox 26">
            <a:extLst>
              <a:ext uri="{FF2B5EF4-FFF2-40B4-BE49-F238E27FC236}">
                <a16:creationId xmlns:a16="http://schemas.microsoft.com/office/drawing/2014/main" id="{31A6AC3C-DDEB-7896-3B01-FC5040E23A57}"/>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28" name="TextBox 27">
            <a:extLst>
              <a:ext uri="{FF2B5EF4-FFF2-40B4-BE49-F238E27FC236}">
                <a16:creationId xmlns:a16="http://schemas.microsoft.com/office/drawing/2014/main" id="{A178ED10-2EC9-B783-7F6C-BAE066B0AB49}"/>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29" name="Group 56">
            <a:extLst>
              <a:ext uri="{FF2B5EF4-FFF2-40B4-BE49-F238E27FC236}">
                <a16:creationId xmlns:a16="http://schemas.microsoft.com/office/drawing/2014/main" id="{B0695B72-B548-CD5A-B544-2E97F99528CC}"/>
              </a:ext>
            </a:extLst>
          </p:cNvPr>
          <p:cNvGrpSpPr>
            <a:grpSpLocks noChangeAspect="1"/>
          </p:cNvGrpSpPr>
          <p:nvPr/>
        </p:nvGrpSpPr>
        <p:grpSpPr bwMode="auto">
          <a:xfrm>
            <a:off x="2169487" y="2970821"/>
            <a:ext cx="588807" cy="456782"/>
            <a:chOff x="5769" y="969"/>
            <a:chExt cx="611" cy="474"/>
          </a:xfrm>
          <a:noFill/>
        </p:grpSpPr>
        <p:sp>
          <p:nvSpPr>
            <p:cNvPr id="30" name="Freeform 57">
              <a:extLst>
                <a:ext uri="{FF2B5EF4-FFF2-40B4-BE49-F238E27FC236}">
                  <a16:creationId xmlns:a16="http://schemas.microsoft.com/office/drawing/2014/main" id="{EA3A5A58-DCB6-E48A-C512-6581528F4BD1}"/>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Freeform 58">
              <a:extLst>
                <a:ext uri="{FF2B5EF4-FFF2-40B4-BE49-F238E27FC236}">
                  <a16:creationId xmlns:a16="http://schemas.microsoft.com/office/drawing/2014/main" id="{94067DD3-C466-AD52-22CF-B307759C1902}"/>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2" name="Freeform 59">
              <a:extLst>
                <a:ext uri="{FF2B5EF4-FFF2-40B4-BE49-F238E27FC236}">
                  <a16:creationId xmlns:a16="http://schemas.microsoft.com/office/drawing/2014/main" id="{543210D9-BB23-08F6-6B70-EA78009400AA}"/>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3" name="Freeform 60">
              <a:extLst>
                <a:ext uri="{FF2B5EF4-FFF2-40B4-BE49-F238E27FC236}">
                  <a16:creationId xmlns:a16="http://schemas.microsoft.com/office/drawing/2014/main" id="{A255498A-CA2B-2871-8EE5-7CAC67DB6EA2}"/>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4" name="Group 264">
            <a:extLst>
              <a:ext uri="{FF2B5EF4-FFF2-40B4-BE49-F238E27FC236}">
                <a16:creationId xmlns:a16="http://schemas.microsoft.com/office/drawing/2014/main" id="{08E60F99-AD84-93F1-5F42-A13895B40877}"/>
              </a:ext>
            </a:extLst>
          </p:cNvPr>
          <p:cNvGrpSpPr>
            <a:grpSpLocks noChangeAspect="1"/>
          </p:cNvGrpSpPr>
          <p:nvPr/>
        </p:nvGrpSpPr>
        <p:grpSpPr bwMode="auto">
          <a:xfrm>
            <a:off x="2791374" y="4309954"/>
            <a:ext cx="414767" cy="450701"/>
            <a:chOff x="4832" y="3857"/>
            <a:chExt cx="554" cy="602"/>
          </a:xfrm>
          <a:noFill/>
        </p:grpSpPr>
        <p:sp>
          <p:nvSpPr>
            <p:cNvPr id="35" name="Freeform 265">
              <a:extLst>
                <a:ext uri="{FF2B5EF4-FFF2-40B4-BE49-F238E27FC236}">
                  <a16:creationId xmlns:a16="http://schemas.microsoft.com/office/drawing/2014/main" id="{0FAA5465-BC71-307B-F2F7-C96607B3084F}"/>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6" name="Freeform 266">
              <a:extLst>
                <a:ext uri="{FF2B5EF4-FFF2-40B4-BE49-F238E27FC236}">
                  <a16:creationId xmlns:a16="http://schemas.microsoft.com/office/drawing/2014/main" id="{618BE001-DE98-36C5-803D-1ECC53E40EEF}"/>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7" name="Line 267">
              <a:extLst>
                <a:ext uri="{FF2B5EF4-FFF2-40B4-BE49-F238E27FC236}">
                  <a16:creationId xmlns:a16="http://schemas.microsoft.com/office/drawing/2014/main" id="{1E81FD18-2012-3E4D-33DE-F7C495A90BAC}"/>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Line 268">
              <a:extLst>
                <a:ext uri="{FF2B5EF4-FFF2-40B4-BE49-F238E27FC236}">
                  <a16:creationId xmlns:a16="http://schemas.microsoft.com/office/drawing/2014/main" id="{18E04963-2D99-42B9-9E7E-DEA0DE240B8E}"/>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Freeform 269">
              <a:extLst>
                <a:ext uri="{FF2B5EF4-FFF2-40B4-BE49-F238E27FC236}">
                  <a16:creationId xmlns:a16="http://schemas.microsoft.com/office/drawing/2014/main" id="{65B31304-4AF6-A9A7-317F-18E7623E46D5}"/>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Freeform 270">
              <a:extLst>
                <a:ext uri="{FF2B5EF4-FFF2-40B4-BE49-F238E27FC236}">
                  <a16:creationId xmlns:a16="http://schemas.microsoft.com/office/drawing/2014/main" id="{D46304F4-2E22-9436-6D20-A767C2599F78}"/>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Freeform 271">
              <a:extLst>
                <a:ext uri="{FF2B5EF4-FFF2-40B4-BE49-F238E27FC236}">
                  <a16:creationId xmlns:a16="http://schemas.microsoft.com/office/drawing/2014/main" id="{D883B4F0-B88E-5A63-DE8A-7DD7223FABD2}"/>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Line 272">
              <a:extLst>
                <a:ext uri="{FF2B5EF4-FFF2-40B4-BE49-F238E27FC236}">
                  <a16:creationId xmlns:a16="http://schemas.microsoft.com/office/drawing/2014/main" id="{1FC0C4A5-98BC-CD2A-B139-DBC9EB6A5124}"/>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3" name="Line 273">
              <a:extLst>
                <a:ext uri="{FF2B5EF4-FFF2-40B4-BE49-F238E27FC236}">
                  <a16:creationId xmlns:a16="http://schemas.microsoft.com/office/drawing/2014/main" id="{D19611A0-59B2-8053-03E7-B9D1F3276525}"/>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44" name="Group 55">
            <a:extLst>
              <a:ext uri="{FF2B5EF4-FFF2-40B4-BE49-F238E27FC236}">
                <a16:creationId xmlns:a16="http://schemas.microsoft.com/office/drawing/2014/main" id="{8DCB4D94-2955-AA0D-A30A-7CC38CFA5F86}"/>
              </a:ext>
            </a:extLst>
          </p:cNvPr>
          <p:cNvGrpSpPr>
            <a:grpSpLocks noChangeAspect="1"/>
          </p:cNvGrpSpPr>
          <p:nvPr/>
        </p:nvGrpSpPr>
        <p:grpSpPr bwMode="auto">
          <a:xfrm>
            <a:off x="3818747" y="4147943"/>
            <a:ext cx="458188" cy="398294"/>
            <a:chOff x="5919" y="831"/>
            <a:chExt cx="612" cy="532"/>
          </a:xfrm>
          <a:noFill/>
        </p:grpSpPr>
        <p:sp>
          <p:nvSpPr>
            <p:cNvPr id="45" name="Freeform 56">
              <a:extLst>
                <a:ext uri="{FF2B5EF4-FFF2-40B4-BE49-F238E27FC236}">
                  <a16:creationId xmlns:a16="http://schemas.microsoft.com/office/drawing/2014/main" id="{45728321-45B1-DA09-5CE6-B76C476A6AFF}"/>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6" name="Line 57">
              <a:extLst>
                <a:ext uri="{FF2B5EF4-FFF2-40B4-BE49-F238E27FC236}">
                  <a16:creationId xmlns:a16="http://schemas.microsoft.com/office/drawing/2014/main" id="{E01796A2-BD0C-C421-C421-552AF37DAF50}"/>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7" name="Oval 58">
              <a:extLst>
                <a:ext uri="{FF2B5EF4-FFF2-40B4-BE49-F238E27FC236}">
                  <a16:creationId xmlns:a16="http://schemas.microsoft.com/office/drawing/2014/main" id="{B3570FE4-E800-80CD-410A-A33E5043E83F}"/>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48" name="Group 41">
            <a:extLst>
              <a:ext uri="{FF2B5EF4-FFF2-40B4-BE49-F238E27FC236}">
                <a16:creationId xmlns:a16="http://schemas.microsoft.com/office/drawing/2014/main" id="{AEDC7BB2-5949-14BD-4FF6-557D513C7562}"/>
              </a:ext>
            </a:extLst>
          </p:cNvPr>
          <p:cNvGrpSpPr>
            <a:grpSpLocks noChangeAspect="1"/>
          </p:cNvGrpSpPr>
          <p:nvPr/>
        </p:nvGrpSpPr>
        <p:grpSpPr bwMode="auto">
          <a:xfrm>
            <a:off x="3923352" y="3410798"/>
            <a:ext cx="446959" cy="437225"/>
            <a:chOff x="6536" y="720"/>
            <a:chExt cx="597" cy="584"/>
          </a:xfrm>
          <a:noFill/>
        </p:grpSpPr>
        <p:sp>
          <p:nvSpPr>
            <p:cNvPr id="49" name="Freeform 42">
              <a:extLst>
                <a:ext uri="{FF2B5EF4-FFF2-40B4-BE49-F238E27FC236}">
                  <a16:creationId xmlns:a16="http://schemas.microsoft.com/office/drawing/2014/main" id="{C5DD1575-2825-1850-1B53-48C11F5AF49C}"/>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0" name="Freeform 43">
              <a:extLst>
                <a:ext uri="{FF2B5EF4-FFF2-40B4-BE49-F238E27FC236}">
                  <a16:creationId xmlns:a16="http://schemas.microsoft.com/office/drawing/2014/main" id="{4D023C15-50F2-FC59-4E9D-CDE212CB7E62}"/>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1" name="Oval 44">
              <a:extLst>
                <a:ext uri="{FF2B5EF4-FFF2-40B4-BE49-F238E27FC236}">
                  <a16:creationId xmlns:a16="http://schemas.microsoft.com/office/drawing/2014/main" id="{C5F9E322-8BEB-9A9D-8A03-CCEC828A68DD}"/>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2" name="Oval 45">
              <a:extLst>
                <a:ext uri="{FF2B5EF4-FFF2-40B4-BE49-F238E27FC236}">
                  <a16:creationId xmlns:a16="http://schemas.microsoft.com/office/drawing/2014/main" id="{1BA505C7-2D2A-C945-049E-AA6678F2BBA0}"/>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3" name="Oval 46">
              <a:extLst>
                <a:ext uri="{FF2B5EF4-FFF2-40B4-BE49-F238E27FC236}">
                  <a16:creationId xmlns:a16="http://schemas.microsoft.com/office/drawing/2014/main" id="{3BF2B8FB-3D9B-7445-D5F2-F9F2AA41E1E5}"/>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4" name="Freeform 47">
              <a:extLst>
                <a:ext uri="{FF2B5EF4-FFF2-40B4-BE49-F238E27FC236}">
                  <a16:creationId xmlns:a16="http://schemas.microsoft.com/office/drawing/2014/main" id="{694DC008-05B4-969E-9320-6ED5AFA9E458}"/>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5" name="Group 59">
            <a:extLst>
              <a:ext uri="{FF2B5EF4-FFF2-40B4-BE49-F238E27FC236}">
                <a16:creationId xmlns:a16="http://schemas.microsoft.com/office/drawing/2014/main" id="{85313372-BB3B-C035-D469-8013AA1968E2}"/>
              </a:ext>
            </a:extLst>
          </p:cNvPr>
          <p:cNvGrpSpPr>
            <a:grpSpLocks noChangeAspect="1"/>
          </p:cNvGrpSpPr>
          <p:nvPr/>
        </p:nvGrpSpPr>
        <p:grpSpPr bwMode="auto">
          <a:xfrm>
            <a:off x="2945912" y="2370866"/>
            <a:ext cx="408779" cy="450704"/>
            <a:chOff x="5420" y="958"/>
            <a:chExt cx="546" cy="602"/>
          </a:xfrm>
          <a:noFill/>
        </p:grpSpPr>
        <p:sp>
          <p:nvSpPr>
            <p:cNvPr id="56" name="Freeform 60">
              <a:extLst>
                <a:ext uri="{FF2B5EF4-FFF2-40B4-BE49-F238E27FC236}">
                  <a16:creationId xmlns:a16="http://schemas.microsoft.com/office/drawing/2014/main" id="{A28C251F-5B6F-EE0C-E783-5A090970C952}"/>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Line 61">
              <a:extLst>
                <a:ext uri="{FF2B5EF4-FFF2-40B4-BE49-F238E27FC236}">
                  <a16:creationId xmlns:a16="http://schemas.microsoft.com/office/drawing/2014/main" id="{E81AF3AD-6783-129E-7D11-0C3F5A2393A1}"/>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Oval 62">
              <a:extLst>
                <a:ext uri="{FF2B5EF4-FFF2-40B4-BE49-F238E27FC236}">
                  <a16:creationId xmlns:a16="http://schemas.microsoft.com/office/drawing/2014/main" id="{37F34787-7CD6-D81B-2DBE-991BBB72725F}"/>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3">
              <a:extLst>
                <a:ext uri="{FF2B5EF4-FFF2-40B4-BE49-F238E27FC236}">
                  <a16:creationId xmlns:a16="http://schemas.microsoft.com/office/drawing/2014/main" id="{1D078707-D764-DD88-AA17-062417CD7549}"/>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4">
              <a:extLst>
                <a:ext uri="{FF2B5EF4-FFF2-40B4-BE49-F238E27FC236}">
                  <a16:creationId xmlns:a16="http://schemas.microsoft.com/office/drawing/2014/main" id="{80E513EA-0737-AF7E-A23D-107F1FBF0ECD}"/>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1" name="Freeform 65">
              <a:extLst>
                <a:ext uri="{FF2B5EF4-FFF2-40B4-BE49-F238E27FC236}">
                  <a16:creationId xmlns:a16="http://schemas.microsoft.com/office/drawing/2014/main" id="{5262766E-DAFD-BEDE-C16E-2B7F63B0E726}"/>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2" name="Freeform 66">
              <a:extLst>
                <a:ext uri="{FF2B5EF4-FFF2-40B4-BE49-F238E27FC236}">
                  <a16:creationId xmlns:a16="http://schemas.microsoft.com/office/drawing/2014/main" id="{5730F3EE-2B99-5A85-DB24-BD51E65F2ED3}"/>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3" name="Group 99">
            <a:extLst>
              <a:ext uri="{FF2B5EF4-FFF2-40B4-BE49-F238E27FC236}">
                <a16:creationId xmlns:a16="http://schemas.microsoft.com/office/drawing/2014/main" id="{9161E2A7-BEF0-1BD1-B9DF-7A40C4DDB174}"/>
              </a:ext>
            </a:extLst>
          </p:cNvPr>
          <p:cNvGrpSpPr>
            <a:grpSpLocks noChangeAspect="1"/>
          </p:cNvGrpSpPr>
          <p:nvPr/>
        </p:nvGrpSpPr>
        <p:grpSpPr bwMode="auto">
          <a:xfrm>
            <a:off x="2103560" y="3756858"/>
            <a:ext cx="446959" cy="454447"/>
            <a:chOff x="2932" y="1690"/>
            <a:chExt cx="597" cy="607"/>
          </a:xfrm>
          <a:noFill/>
        </p:grpSpPr>
        <p:sp>
          <p:nvSpPr>
            <p:cNvPr id="64" name="Oval 100">
              <a:extLst>
                <a:ext uri="{FF2B5EF4-FFF2-40B4-BE49-F238E27FC236}">
                  <a16:creationId xmlns:a16="http://schemas.microsoft.com/office/drawing/2014/main" id="{C6728B43-78D6-1F2B-1BB1-2415DBC8A4B8}"/>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Oval 101">
              <a:extLst>
                <a:ext uri="{FF2B5EF4-FFF2-40B4-BE49-F238E27FC236}">
                  <a16:creationId xmlns:a16="http://schemas.microsoft.com/office/drawing/2014/main" id="{59950E51-C0F7-D606-E41F-EF33E1CB83F4}"/>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2">
              <a:extLst>
                <a:ext uri="{FF2B5EF4-FFF2-40B4-BE49-F238E27FC236}">
                  <a16:creationId xmlns:a16="http://schemas.microsoft.com/office/drawing/2014/main" id="{55AE6D2A-76F0-5588-D4DC-FCEE1399FF7F}"/>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3">
              <a:extLst>
                <a:ext uri="{FF2B5EF4-FFF2-40B4-BE49-F238E27FC236}">
                  <a16:creationId xmlns:a16="http://schemas.microsoft.com/office/drawing/2014/main" id="{D4A23319-AD78-34FB-7104-A69347B9A8D9}"/>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4">
              <a:extLst>
                <a:ext uri="{FF2B5EF4-FFF2-40B4-BE49-F238E27FC236}">
                  <a16:creationId xmlns:a16="http://schemas.microsoft.com/office/drawing/2014/main" id="{544153A2-A1B5-E79B-1AAA-05155D816F2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Line 105">
              <a:extLst>
                <a:ext uri="{FF2B5EF4-FFF2-40B4-BE49-F238E27FC236}">
                  <a16:creationId xmlns:a16="http://schemas.microsoft.com/office/drawing/2014/main" id="{EDB96CE8-F23E-0DCC-7CBF-B5890F9D89C6}"/>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6">
              <a:extLst>
                <a:ext uri="{FF2B5EF4-FFF2-40B4-BE49-F238E27FC236}">
                  <a16:creationId xmlns:a16="http://schemas.microsoft.com/office/drawing/2014/main" id="{97C72BFC-FBD7-F730-8E05-7F75365E3F9C}"/>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1" name="Freeform 107">
              <a:extLst>
                <a:ext uri="{FF2B5EF4-FFF2-40B4-BE49-F238E27FC236}">
                  <a16:creationId xmlns:a16="http://schemas.microsoft.com/office/drawing/2014/main" id="{5DE51C58-5188-75BF-E89C-7B44CA2F37FC}"/>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2" name="Freeform 108">
              <a:extLst>
                <a:ext uri="{FF2B5EF4-FFF2-40B4-BE49-F238E27FC236}">
                  <a16:creationId xmlns:a16="http://schemas.microsoft.com/office/drawing/2014/main" id="{EF1A1670-A17E-0ED6-5A14-5DF63AA08822}"/>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73" name="Oval 72">
            <a:extLst>
              <a:ext uri="{FF2B5EF4-FFF2-40B4-BE49-F238E27FC236}">
                <a16:creationId xmlns:a16="http://schemas.microsoft.com/office/drawing/2014/main" id="{B24DDD3B-59FD-8903-A0A3-50639AA6346B}"/>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sp>
        <p:nvSpPr>
          <p:cNvPr id="74" name="Rectangle 73">
            <a:extLst>
              <a:ext uri="{FF2B5EF4-FFF2-40B4-BE49-F238E27FC236}">
                <a16:creationId xmlns:a16="http://schemas.microsoft.com/office/drawing/2014/main" id="{AD2041CE-1984-8709-865C-F89574F7DDAA}"/>
              </a:ext>
            </a:extLst>
          </p:cNvPr>
          <p:cNvSpPr/>
          <p:nvPr/>
        </p:nvSpPr>
        <p:spPr>
          <a:xfrm>
            <a:off x="5827719" y="1335675"/>
            <a:ext cx="45720" cy="454125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76" name="TextBox 75">
            <a:extLst>
              <a:ext uri="{FF2B5EF4-FFF2-40B4-BE49-F238E27FC236}">
                <a16:creationId xmlns:a16="http://schemas.microsoft.com/office/drawing/2014/main" id="{31598895-08DE-5C29-2DDD-ECEF3F87EE33}"/>
              </a:ext>
            </a:extLst>
          </p:cNvPr>
          <p:cNvSpPr txBox="1"/>
          <p:nvPr/>
        </p:nvSpPr>
        <p:spPr>
          <a:xfrm>
            <a:off x="7030982" y="3393431"/>
            <a:ext cx="4169086" cy="787908"/>
          </a:xfrm>
          <a:prstGeom prst="rect">
            <a:avLst/>
          </a:prstGeom>
          <a:noFill/>
        </p:spPr>
        <p:txBody>
          <a:bodyPr wrap="square" lIns="0" tIns="0" rIns="0" bIns="0">
            <a:spAutoFit/>
          </a:bodyPr>
          <a:lstStyle/>
          <a:p>
            <a:pPr marR="0">
              <a:lnSpc>
                <a:spcPct val="80000"/>
              </a:lnSpc>
              <a:spcBef>
                <a:spcPts val="0"/>
              </a:spcBef>
              <a:spcAft>
                <a:spcPts val="600"/>
              </a:spcAft>
            </a:pPr>
            <a:r>
              <a:rPr lang="en-US" sz="3200" dirty="0">
                <a:solidFill>
                  <a:srgbClr val="00338D"/>
                </a:solidFill>
                <a:effectLst/>
                <a:latin typeface="KPMG Bold" panose="020B0803030202040204" pitchFamily="34" charset="0"/>
                <a:ea typeface="Times New Roman" panose="02020603050405020304" pitchFamily="18" charset="0"/>
                <a:cs typeface="Calibri" panose="020F0502020204030204" pitchFamily="34" charset="0"/>
              </a:rPr>
              <a:t>Establish self-contained IAM organization</a:t>
            </a:r>
            <a:endParaRPr lang="en-US" sz="3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endParaRPr>
          </a:p>
        </p:txBody>
      </p:sp>
      <p:sp>
        <p:nvSpPr>
          <p:cNvPr id="77" name="Oval 76">
            <a:extLst>
              <a:ext uri="{FF2B5EF4-FFF2-40B4-BE49-F238E27FC236}">
                <a16:creationId xmlns:a16="http://schemas.microsoft.com/office/drawing/2014/main" id="{2C4CF777-DEBE-4AFA-73C8-2F131DB49E1F}"/>
              </a:ext>
            </a:extLst>
          </p:cNvPr>
          <p:cNvSpPr/>
          <p:nvPr/>
        </p:nvSpPr>
        <p:spPr>
          <a:xfrm>
            <a:off x="6076963" y="2148952"/>
            <a:ext cx="753000" cy="753000"/>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80000"/>
              </a:lnSpc>
            </a:pPr>
            <a:r>
              <a:rPr lang="en-US" sz="4400" dirty="0">
                <a:solidFill>
                  <a:srgbClr val="00338D"/>
                </a:solidFill>
                <a:latin typeface="KPMG Bold" panose="020B0803030202040204" pitchFamily="34" charset="0"/>
              </a:rPr>
              <a:t>1</a:t>
            </a:r>
          </a:p>
        </p:txBody>
      </p:sp>
      <p:sp>
        <p:nvSpPr>
          <p:cNvPr id="78" name="TextBox 77">
            <a:extLst>
              <a:ext uri="{FF2B5EF4-FFF2-40B4-BE49-F238E27FC236}">
                <a16:creationId xmlns:a16="http://schemas.microsoft.com/office/drawing/2014/main" id="{B44D5350-37EC-6374-C1AE-050B9CF0BB7A}"/>
              </a:ext>
            </a:extLst>
          </p:cNvPr>
          <p:cNvSpPr txBox="1"/>
          <p:nvPr/>
        </p:nvSpPr>
        <p:spPr>
          <a:xfrm>
            <a:off x="7030982" y="2131498"/>
            <a:ext cx="4169086" cy="787908"/>
          </a:xfrm>
          <a:prstGeom prst="rect">
            <a:avLst/>
          </a:prstGeom>
          <a:noFill/>
        </p:spPr>
        <p:txBody>
          <a:bodyPr wrap="square" lIns="0" tIns="0" rIns="0" bIns="0">
            <a:spAutoFit/>
          </a:bodyPr>
          <a:lstStyle/>
          <a:p>
            <a:pPr marR="0">
              <a:lnSpc>
                <a:spcPct val="80000"/>
              </a:lnSpc>
              <a:spcBef>
                <a:spcPts val="0"/>
              </a:spcBef>
              <a:spcAft>
                <a:spcPts val="600"/>
              </a:spcAft>
            </a:pPr>
            <a:r>
              <a:rPr lang="en-US" sz="3200" dirty="0">
                <a:solidFill>
                  <a:srgbClr val="00338D"/>
                </a:solidFill>
                <a:effectLst/>
                <a:latin typeface="KPMG Bold" panose="020B0803030202040204" pitchFamily="34" charset="0"/>
                <a:ea typeface="Times New Roman" panose="02020603050405020304" pitchFamily="18" charset="0"/>
                <a:cs typeface="Calibri" panose="020F0502020204030204" pitchFamily="34" charset="0"/>
              </a:rPr>
              <a:t>Build a business case for sustained investment in program</a:t>
            </a:r>
            <a:endParaRPr lang="en-US" sz="3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endParaRPr>
          </a:p>
        </p:txBody>
      </p:sp>
      <p:sp>
        <p:nvSpPr>
          <p:cNvPr id="79" name="Oval 78">
            <a:extLst>
              <a:ext uri="{FF2B5EF4-FFF2-40B4-BE49-F238E27FC236}">
                <a16:creationId xmlns:a16="http://schemas.microsoft.com/office/drawing/2014/main" id="{8027C714-B381-A294-1618-EF0DA0DBB13C}"/>
              </a:ext>
            </a:extLst>
          </p:cNvPr>
          <p:cNvSpPr/>
          <p:nvPr/>
        </p:nvSpPr>
        <p:spPr>
          <a:xfrm>
            <a:off x="6076963" y="3410885"/>
            <a:ext cx="753000" cy="753000"/>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80000"/>
              </a:lnSpc>
            </a:pPr>
            <a:r>
              <a:rPr lang="en-US" sz="4400" dirty="0">
                <a:solidFill>
                  <a:srgbClr val="00338D"/>
                </a:solidFill>
                <a:latin typeface="KPMG Bold" panose="020B0803030202040204" pitchFamily="34" charset="0"/>
              </a:rPr>
              <a:t>2</a:t>
            </a:r>
          </a:p>
        </p:txBody>
      </p:sp>
      <p:sp>
        <p:nvSpPr>
          <p:cNvPr id="80" name="TextBox 79">
            <a:extLst>
              <a:ext uri="{FF2B5EF4-FFF2-40B4-BE49-F238E27FC236}">
                <a16:creationId xmlns:a16="http://schemas.microsoft.com/office/drawing/2014/main" id="{FD317054-C537-4E3E-1A10-0818DC129271}"/>
              </a:ext>
            </a:extLst>
          </p:cNvPr>
          <p:cNvSpPr txBox="1"/>
          <p:nvPr/>
        </p:nvSpPr>
        <p:spPr>
          <a:xfrm>
            <a:off x="6103903" y="4588660"/>
            <a:ext cx="5096165" cy="492443"/>
          </a:xfrm>
          <a:prstGeom prst="rect">
            <a:avLst/>
          </a:prstGeom>
          <a:noFill/>
        </p:spPr>
        <p:txBody>
          <a:bodyPr wrap="square" lIns="0" tIns="0" rIns="0" bIns="0">
            <a:spAutoFit/>
          </a:bodyPr>
          <a:lstStyle/>
          <a:p>
            <a:pPr marR="0">
              <a:spcBef>
                <a:spcPts val="0"/>
              </a:spcBef>
              <a:spcAft>
                <a:spcPts val="600"/>
              </a:spcAft>
            </a:pPr>
            <a:r>
              <a:rPr lang="en-US" sz="1600" dirty="0">
                <a:effectLst/>
                <a:latin typeface="Arial" panose="020B0604020202020204" pitchFamily="34" charset="0"/>
                <a:ea typeface="Times New Roman" panose="02020603050405020304" pitchFamily="18" charset="0"/>
                <a:cs typeface="Calibri" panose="020F0502020204030204" pitchFamily="34" charset="0"/>
              </a:rPr>
              <a:t>The below list are top areas of concern for IAM Governance</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p:txBody>
      </p:sp>
      <p:grpSp>
        <p:nvGrpSpPr>
          <p:cNvPr id="82" name="Group 270">
            <a:extLst>
              <a:ext uri="{FF2B5EF4-FFF2-40B4-BE49-F238E27FC236}">
                <a16:creationId xmlns:a16="http://schemas.microsoft.com/office/drawing/2014/main" id="{50FE12D7-4CE1-BCAD-75EA-B6F67C48A5B7}"/>
              </a:ext>
            </a:extLst>
          </p:cNvPr>
          <p:cNvGrpSpPr>
            <a:grpSpLocks noChangeAspect="1"/>
          </p:cNvGrpSpPr>
          <p:nvPr/>
        </p:nvGrpSpPr>
        <p:grpSpPr bwMode="auto">
          <a:xfrm>
            <a:off x="3059507" y="3226396"/>
            <a:ext cx="460788" cy="467700"/>
            <a:chOff x="619" y="3093"/>
            <a:chExt cx="600" cy="609"/>
          </a:xfrm>
        </p:grpSpPr>
        <p:sp>
          <p:nvSpPr>
            <p:cNvPr id="83" name="Freeform 271">
              <a:extLst>
                <a:ext uri="{FF2B5EF4-FFF2-40B4-BE49-F238E27FC236}">
                  <a16:creationId xmlns:a16="http://schemas.microsoft.com/office/drawing/2014/main" id="{B9C02B8E-BE2D-B7E2-CC27-D6FE20ED4017}"/>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272">
              <a:extLst>
                <a:ext uri="{FF2B5EF4-FFF2-40B4-BE49-F238E27FC236}">
                  <a16:creationId xmlns:a16="http://schemas.microsoft.com/office/drawing/2014/main" id="{7467AF25-FCFE-A175-4D54-0A756962B3CA}"/>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273">
              <a:extLst>
                <a:ext uri="{FF2B5EF4-FFF2-40B4-BE49-F238E27FC236}">
                  <a16:creationId xmlns:a16="http://schemas.microsoft.com/office/drawing/2014/main" id="{83F781C2-B345-4829-B24D-C3837010CA43}"/>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274">
              <a:extLst>
                <a:ext uri="{FF2B5EF4-FFF2-40B4-BE49-F238E27FC236}">
                  <a16:creationId xmlns:a16="http://schemas.microsoft.com/office/drawing/2014/main" id="{98986102-8C10-88E4-8543-32146749F396}"/>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275">
              <a:extLst>
                <a:ext uri="{FF2B5EF4-FFF2-40B4-BE49-F238E27FC236}">
                  <a16:creationId xmlns:a16="http://schemas.microsoft.com/office/drawing/2014/main" id="{D03DD530-4095-D8E0-3F34-9C1A16DAF53E}"/>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276">
              <a:extLst>
                <a:ext uri="{FF2B5EF4-FFF2-40B4-BE49-F238E27FC236}">
                  <a16:creationId xmlns:a16="http://schemas.microsoft.com/office/drawing/2014/main" id="{14F01F09-2DA4-0E39-916D-49B33D3FCFAB}"/>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277">
              <a:extLst>
                <a:ext uri="{FF2B5EF4-FFF2-40B4-BE49-F238E27FC236}">
                  <a16:creationId xmlns:a16="http://schemas.microsoft.com/office/drawing/2014/main" id="{14F9F269-8DB9-E3C4-7EDA-BEF689BE9D2E}"/>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Line 278">
              <a:extLst>
                <a:ext uri="{FF2B5EF4-FFF2-40B4-BE49-F238E27FC236}">
                  <a16:creationId xmlns:a16="http://schemas.microsoft.com/office/drawing/2014/main" id="{943F4366-9E12-3F71-AD9C-54E34AB66352}"/>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79">
              <a:extLst>
                <a:ext uri="{FF2B5EF4-FFF2-40B4-BE49-F238E27FC236}">
                  <a16:creationId xmlns:a16="http://schemas.microsoft.com/office/drawing/2014/main" id="{CE70BE70-B899-4FB4-2555-5944399DA732}"/>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80">
              <a:extLst>
                <a:ext uri="{FF2B5EF4-FFF2-40B4-BE49-F238E27FC236}">
                  <a16:creationId xmlns:a16="http://schemas.microsoft.com/office/drawing/2014/main" id="{6E680E1B-A3F3-89D3-F1D7-6C6C45933638}"/>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63948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4D8AFE6-180D-1676-E9D9-08F1281F9986}"/>
              </a:ext>
            </a:extLst>
          </p:cNvPr>
          <p:cNvSpPr/>
          <p:nvPr/>
        </p:nvSpPr>
        <p:spPr>
          <a:xfrm>
            <a:off x="3526524" y="1947125"/>
            <a:ext cx="8665476" cy="3234554"/>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Main objectives for IAM</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00338D"/>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1E49E2"/>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00B8F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76D2FF"/>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0C233C"/>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098E7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00C0A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 name="Oval 6">
            <a:extLst>
              <a:ext uri="{FF2B5EF4-FFF2-40B4-BE49-F238E27FC236}">
                <a16:creationId xmlns:a16="http://schemas.microsoft.com/office/drawing/2014/main" id="{148612BD-03AA-776A-F132-7BEE71978C72}"/>
              </a:ext>
            </a:extLst>
          </p:cNvPr>
          <p:cNvSpPr/>
          <p:nvPr/>
        </p:nvSpPr>
        <p:spPr>
          <a:xfrm>
            <a:off x="4737114" y="2458193"/>
            <a:ext cx="753000" cy="753000"/>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80000"/>
              </a:lnSpc>
            </a:pPr>
            <a:r>
              <a:rPr lang="en-US" sz="4400" dirty="0">
                <a:solidFill>
                  <a:srgbClr val="00338D"/>
                </a:solidFill>
                <a:latin typeface="KPMG Bold" panose="020B0803030202040204" pitchFamily="34" charset="0"/>
              </a:rPr>
              <a:t>1</a:t>
            </a:r>
          </a:p>
        </p:txBody>
      </p:sp>
      <p:sp>
        <p:nvSpPr>
          <p:cNvPr id="9" name="Oval 8">
            <a:extLst>
              <a:ext uri="{FF2B5EF4-FFF2-40B4-BE49-F238E27FC236}">
                <a16:creationId xmlns:a16="http://schemas.microsoft.com/office/drawing/2014/main" id="{CE35A5FD-BBEE-91C9-35A2-9436EDE679B9}"/>
              </a:ext>
            </a:extLst>
          </p:cNvPr>
          <p:cNvSpPr/>
          <p:nvPr/>
        </p:nvSpPr>
        <p:spPr>
          <a:xfrm>
            <a:off x="4737114" y="3580685"/>
            <a:ext cx="753000" cy="753000"/>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80000"/>
              </a:lnSpc>
            </a:pPr>
            <a:r>
              <a:rPr lang="en-US" sz="4400" dirty="0">
                <a:solidFill>
                  <a:srgbClr val="00338D"/>
                </a:solidFill>
                <a:latin typeface="KPMG Bold" panose="020B0803030202040204" pitchFamily="34" charset="0"/>
              </a:rPr>
              <a:t>2</a:t>
            </a:r>
          </a:p>
        </p:txBody>
      </p:sp>
      <p:sp>
        <p:nvSpPr>
          <p:cNvPr id="5" name="TextBox 4">
            <a:extLst>
              <a:ext uri="{FF2B5EF4-FFF2-40B4-BE49-F238E27FC236}">
                <a16:creationId xmlns:a16="http://schemas.microsoft.com/office/drawing/2014/main" id="{F413441F-1E32-ACF1-CE56-E20E0FF03705}"/>
              </a:ext>
            </a:extLst>
          </p:cNvPr>
          <p:cNvSpPr txBox="1"/>
          <p:nvPr/>
        </p:nvSpPr>
        <p:spPr>
          <a:xfrm>
            <a:off x="5643280" y="3760208"/>
            <a:ext cx="5556788" cy="393954"/>
          </a:xfrm>
          <a:prstGeom prst="rect">
            <a:avLst/>
          </a:prstGeom>
          <a:noFill/>
        </p:spPr>
        <p:txBody>
          <a:bodyPr wrap="square" lIns="0" tIns="0" rIns="0" bIns="0">
            <a:spAutoFit/>
          </a:bodyPr>
          <a:lstStyle/>
          <a:p>
            <a:pPr marR="0">
              <a:lnSpc>
                <a:spcPct val="80000"/>
              </a:lnSpc>
              <a:spcBef>
                <a:spcPts val="0"/>
              </a:spcBef>
              <a:spcAft>
                <a:spcPts val="600"/>
              </a:spcAft>
            </a:pPr>
            <a:r>
              <a:rPr lang="en-US" sz="3200" dirty="0">
                <a:solidFill>
                  <a:srgbClr val="00338D"/>
                </a:solidFill>
                <a:effectLst/>
                <a:latin typeface="KPMG Bold" panose="020B0803030202040204" pitchFamily="34" charset="0"/>
                <a:ea typeface="Times New Roman" panose="02020603050405020304" pitchFamily="18" charset="0"/>
                <a:cs typeface="Calibri" panose="020F0502020204030204" pitchFamily="34" charset="0"/>
              </a:rPr>
              <a:t>Establish self-contained IAM organization</a:t>
            </a:r>
            <a:endParaRPr lang="en-US" sz="3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4A9C9583-D1BA-C280-8AC2-69BA8A6CCC2A}"/>
              </a:ext>
            </a:extLst>
          </p:cNvPr>
          <p:cNvSpPr txBox="1"/>
          <p:nvPr/>
        </p:nvSpPr>
        <p:spPr>
          <a:xfrm>
            <a:off x="5643280" y="2440739"/>
            <a:ext cx="5556788" cy="787908"/>
          </a:xfrm>
          <a:prstGeom prst="rect">
            <a:avLst/>
          </a:prstGeom>
          <a:noFill/>
        </p:spPr>
        <p:txBody>
          <a:bodyPr wrap="square" lIns="0" tIns="0" rIns="0" bIns="0">
            <a:spAutoFit/>
          </a:bodyPr>
          <a:lstStyle/>
          <a:p>
            <a:pPr marR="0">
              <a:lnSpc>
                <a:spcPct val="80000"/>
              </a:lnSpc>
              <a:spcBef>
                <a:spcPts val="0"/>
              </a:spcBef>
              <a:spcAft>
                <a:spcPts val="600"/>
              </a:spcAft>
            </a:pPr>
            <a:r>
              <a:rPr lang="en-US" sz="3200" dirty="0">
                <a:solidFill>
                  <a:srgbClr val="00338D"/>
                </a:solidFill>
                <a:effectLst/>
                <a:latin typeface="KPMG Bold" panose="020B0803030202040204" pitchFamily="34" charset="0"/>
                <a:ea typeface="Times New Roman" panose="02020603050405020304" pitchFamily="18" charset="0"/>
                <a:cs typeface="Calibri" panose="020F0502020204030204" pitchFamily="34" charset="0"/>
              </a:rPr>
              <a:t>Build a business case for sustained investment in program</a:t>
            </a:r>
            <a:endParaRPr lang="en-US" sz="3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3F9830A0-9142-2257-27BC-28FF93BA0665}"/>
              </a:ext>
            </a:extLst>
          </p:cNvPr>
          <p:cNvSpPr txBox="1"/>
          <p:nvPr/>
        </p:nvSpPr>
        <p:spPr>
          <a:xfrm>
            <a:off x="5643280" y="4441845"/>
            <a:ext cx="5556788" cy="246221"/>
          </a:xfrm>
          <a:prstGeom prst="rect">
            <a:avLst/>
          </a:prstGeom>
          <a:noFill/>
        </p:spPr>
        <p:txBody>
          <a:bodyPr wrap="square" lIns="0" tIns="0" rIns="0" bIns="0">
            <a:spAutoFit/>
          </a:bodyPr>
          <a:lstStyle/>
          <a:p>
            <a:pPr marR="0">
              <a:spcBef>
                <a:spcPts val="0"/>
              </a:spcBef>
              <a:spcAft>
                <a:spcPts val="600"/>
              </a:spcAft>
            </a:pPr>
            <a:r>
              <a:rPr lang="en-US" sz="1600" dirty="0">
                <a:effectLst/>
                <a:latin typeface="Arial" panose="020B0604020202020204" pitchFamily="34" charset="0"/>
                <a:ea typeface="Times New Roman" panose="02020603050405020304" pitchFamily="18" charset="0"/>
                <a:cs typeface="Calibri" panose="020F0502020204030204" pitchFamily="34" charset="0"/>
              </a:rPr>
              <a:t>The below list are top areas of concern for IAM Governance</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38C2012F-11F2-0858-E447-F1C689D1D34F}"/>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3" name="Picture 2" descr="A person in a white coat waving&#10;&#10;Description automatically generated">
            <a:extLst>
              <a:ext uri="{FF2B5EF4-FFF2-40B4-BE49-F238E27FC236}">
                <a16:creationId xmlns:a16="http://schemas.microsoft.com/office/drawing/2014/main" id="{3ADF9DDF-3F22-CDE9-EBA3-3A7104D8EF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649"/>
          <a:stretch/>
        </p:blipFill>
        <p:spPr>
          <a:xfrm>
            <a:off x="0" y="1330325"/>
            <a:ext cx="2274180" cy="2950864"/>
          </a:xfrm>
          <a:prstGeom prst="rect">
            <a:avLst/>
          </a:prstGeom>
        </p:spPr>
      </p:pic>
      <p:pic>
        <p:nvPicPr>
          <p:cNvPr id="4" name="Picture 3" descr="A person in a white coat waving&#10;&#10;Description automatically generated">
            <a:extLst>
              <a:ext uri="{FF2B5EF4-FFF2-40B4-BE49-F238E27FC236}">
                <a16:creationId xmlns:a16="http://schemas.microsoft.com/office/drawing/2014/main" id="{98EBE886-531D-81B7-602F-F1560B861045}"/>
              </a:ext>
            </a:extLst>
          </p:cNvPr>
          <p:cNvPicPr>
            <a:picLocks noChangeAspect="1"/>
          </p:cNvPicPr>
          <p:nvPr/>
        </p:nvPicPr>
        <p:blipFill rotWithShape="1">
          <a:blip r:embed="rId3">
            <a:extLst>
              <a:ext uri="{28A0092B-C50C-407E-A947-70E740481C1C}">
                <a14:useLocalDpi xmlns:a14="http://schemas.microsoft.com/office/drawing/2010/main" val="0"/>
              </a:ext>
            </a:extLst>
          </a:blip>
          <a:srcRect l="56649" t="92214"/>
          <a:stretch/>
        </p:blipFill>
        <p:spPr>
          <a:xfrm>
            <a:off x="0" y="4051433"/>
            <a:ext cx="2274180" cy="1825492"/>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09457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54">
            <a:extLst>
              <a:ext uri="{FF2B5EF4-FFF2-40B4-BE49-F238E27FC236}">
                <a16:creationId xmlns:a16="http://schemas.microsoft.com/office/drawing/2014/main" id="{A847E433-D47B-D338-A0E6-E98D98A3EEE5}"/>
              </a:ext>
            </a:extLst>
          </p:cNvPr>
          <p:cNvSpPr>
            <a:spLocks/>
          </p:cNvSpPr>
          <p:nvPr/>
        </p:nvSpPr>
        <p:spPr bwMode="gray">
          <a:xfrm rot="900000">
            <a:off x="3611976" y="1575407"/>
            <a:ext cx="1717385" cy="2197236"/>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00338D"/>
          </a:solidFill>
          <a:ln w="9525">
            <a:noFill/>
            <a:round/>
            <a:headEnd/>
            <a:tailEnd/>
          </a:ln>
        </p:spPr>
        <p:txBody>
          <a:bodyPr/>
          <a:lstStyle/>
          <a:p>
            <a:endParaRPr lang="en-US" sz="1600" dirty="0"/>
          </a:p>
        </p:txBody>
      </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Data management</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endParaRPr lang="en-US" sz="1600" dirty="0"/>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0" name="TextBox 9">
            <a:extLst>
              <a:ext uri="{FF2B5EF4-FFF2-40B4-BE49-F238E27FC236}">
                <a16:creationId xmlns:a16="http://schemas.microsoft.com/office/drawing/2014/main" id="{78A313C0-297C-78F7-F70D-2A363ACADF7F}"/>
              </a:ext>
            </a:extLst>
          </p:cNvPr>
          <p:cNvSpPr txBox="1"/>
          <p:nvPr/>
        </p:nvSpPr>
        <p:spPr>
          <a:xfrm>
            <a:off x="4041827" y="2022902"/>
            <a:ext cx="1010327" cy="393954"/>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6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Data</a:t>
            </a:r>
            <a:br>
              <a:rPr lang="en-US" sz="16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br>
            <a:r>
              <a:rPr lang="en-US" sz="16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management</a:t>
            </a:r>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43" name="Group 111">
            <a:extLst>
              <a:ext uri="{FF2B5EF4-FFF2-40B4-BE49-F238E27FC236}">
                <a16:creationId xmlns:a16="http://schemas.microsoft.com/office/drawing/2014/main" id="{9E7CA5CC-4112-CF9E-E224-5FF28796E43E}"/>
              </a:ext>
            </a:extLst>
          </p:cNvPr>
          <p:cNvGrpSpPr>
            <a:grpSpLocks noChangeAspect="1"/>
          </p:cNvGrpSpPr>
          <p:nvPr/>
        </p:nvGrpSpPr>
        <p:grpSpPr bwMode="auto">
          <a:xfrm>
            <a:off x="3763070" y="2528840"/>
            <a:ext cx="557514" cy="463372"/>
            <a:chOff x="1982" y="1641"/>
            <a:chExt cx="610" cy="507"/>
          </a:xfrm>
          <a:noFill/>
        </p:grpSpPr>
        <p:sp>
          <p:nvSpPr>
            <p:cNvPr id="44" name="Oval 112">
              <a:extLst>
                <a:ext uri="{FF2B5EF4-FFF2-40B4-BE49-F238E27FC236}">
                  <a16:creationId xmlns:a16="http://schemas.microsoft.com/office/drawing/2014/main" id="{83D9E80C-66AA-9D65-1CC1-0BC6FD206ABF}"/>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5" name="Freeform 113">
              <a:extLst>
                <a:ext uri="{FF2B5EF4-FFF2-40B4-BE49-F238E27FC236}">
                  <a16:creationId xmlns:a16="http://schemas.microsoft.com/office/drawing/2014/main" id="{7D833110-D215-7A7E-C422-702119DD6801}"/>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6" name="Freeform 114">
              <a:extLst>
                <a:ext uri="{FF2B5EF4-FFF2-40B4-BE49-F238E27FC236}">
                  <a16:creationId xmlns:a16="http://schemas.microsoft.com/office/drawing/2014/main" id="{25BF78F0-62ED-81FC-18C8-C4A4D5EB55C8}"/>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7" name="Oval 115">
              <a:extLst>
                <a:ext uri="{FF2B5EF4-FFF2-40B4-BE49-F238E27FC236}">
                  <a16:creationId xmlns:a16="http://schemas.microsoft.com/office/drawing/2014/main" id="{E39665A3-C516-E42B-B31E-A7F780B45D4C}"/>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8" name="Oval 116">
              <a:extLst>
                <a:ext uri="{FF2B5EF4-FFF2-40B4-BE49-F238E27FC236}">
                  <a16:creationId xmlns:a16="http://schemas.microsoft.com/office/drawing/2014/main" id="{75A4C5EF-EF3C-50C0-B93F-4E1FAAD6B61C}"/>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9" name="Oval 117">
              <a:extLst>
                <a:ext uri="{FF2B5EF4-FFF2-40B4-BE49-F238E27FC236}">
                  <a16:creationId xmlns:a16="http://schemas.microsoft.com/office/drawing/2014/main" id="{BE9ED658-CBDE-FA3A-20B7-ECDB3DE5C19E}"/>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0" name="Oval 118">
              <a:extLst>
                <a:ext uri="{FF2B5EF4-FFF2-40B4-BE49-F238E27FC236}">
                  <a16:creationId xmlns:a16="http://schemas.microsoft.com/office/drawing/2014/main" id="{DB955693-322E-F680-5DE2-F623E56D1DAD}"/>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1" name="Oval 119">
              <a:extLst>
                <a:ext uri="{FF2B5EF4-FFF2-40B4-BE49-F238E27FC236}">
                  <a16:creationId xmlns:a16="http://schemas.microsoft.com/office/drawing/2014/main" id="{82503D4A-DC2C-8711-613A-6B10303636F6}"/>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2" name="Oval 120">
              <a:extLst>
                <a:ext uri="{FF2B5EF4-FFF2-40B4-BE49-F238E27FC236}">
                  <a16:creationId xmlns:a16="http://schemas.microsoft.com/office/drawing/2014/main" id="{B9A66424-4DE4-1F1F-E0EA-6301BDD7F7CA}"/>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81" name="Rectangle 80">
            <a:extLst>
              <a:ext uri="{FF2B5EF4-FFF2-40B4-BE49-F238E27FC236}">
                <a16:creationId xmlns:a16="http://schemas.microsoft.com/office/drawing/2014/main" id="{11042A1C-E494-06E4-057F-3637C871DE53}"/>
              </a:ext>
            </a:extLst>
          </p:cNvPr>
          <p:cNvSpPr/>
          <p:nvPr/>
        </p:nvSpPr>
        <p:spPr>
          <a:xfrm>
            <a:off x="5827719" y="1335675"/>
            <a:ext cx="45720" cy="454125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82" name="TextBox 81">
            <a:extLst>
              <a:ext uri="{FF2B5EF4-FFF2-40B4-BE49-F238E27FC236}">
                <a16:creationId xmlns:a16="http://schemas.microsoft.com/office/drawing/2014/main" id="{541B6D62-7915-A0E9-2D63-3B4D449C3F22}"/>
              </a:ext>
            </a:extLst>
          </p:cNvPr>
          <p:cNvSpPr txBox="1"/>
          <p:nvPr/>
        </p:nvSpPr>
        <p:spPr>
          <a:xfrm>
            <a:off x="6005940" y="1389536"/>
            <a:ext cx="5194128" cy="406265"/>
          </a:xfrm>
          <a:prstGeom prst="rect">
            <a:avLst/>
          </a:prstGeom>
          <a:noFill/>
        </p:spPr>
        <p:txBody>
          <a:bodyPr wrap="square" lIns="0" tIns="0" rIns="0" bIns="0">
            <a:spAutoFit/>
          </a:bodyPr>
          <a:lstStyle/>
          <a:p>
            <a:pPr marL="0" lvl="1" fontAlgn="ctr">
              <a:lnSpc>
                <a:spcPct val="80000"/>
              </a:lnSpc>
              <a:spcAft>
                <a:spcPts val="500"/>
              </a:spcAft>
              <a:buClr>
                <a:schemeClr val="tx2"/>
              </a:buClr>
              <a:tabLst>
                <a:tab pos="914400" algn="l"/>
              </a:tabLst>
            </a:pPr>
            <a:r>
              <a:rPr lang="en-US" sz="1600" i="1" dirty="0">
                <a:solidFill>
                  <a:srgbClr val="00338D"/>
                </a:solidFill>
                <a:latin typeface="KPMG Bold" panose="020B0803030202040204" pitchFamily="34" charset="0"/>
                <a:cs typeface="Calibri" panose="020F0502020204030204" pitchFamily="34" charset="0"/>
              </a:rPr>
              <a:t>Utilize team members for entitlement management and ETL maintenance for both regulatory and non-regulatory critical applications</a:t>
            </a:r>
          </a:p>
        </p:txBody>
      </p:sp>
      <p:sp>
        <p:nvSpPr>
          <p:cNvPr id="83" name="TextBox 82">
            <a:extLst>
              <a:ext uri="{FF2B5EF4-FFF2-40B4-BE49-F238E27FC236}">
                <a16:creationId xmlns:a16="http://schemas.microsoft.com/office/drawing/2014/main" id="{F905A4FA-C050-416D-5B77-0941D4BD71AF}"/>
              </a:ext>
            </a:extLst>
          </p:cNvPr>
          <p:cNvSpPr txBox="1"/>
          <p:nvPr/>
        </p:nvSpPr>
        <p:spPr>
          <a:xfrm>
            <a:off x="6005940" y="2001793"/>
            <a:ext cx="5194128" cy="1297791"/>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00338D"/>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Current audit requirements for access reviews take up too much of team’s time as requirements are quarterly. The entitlement management of validating purpose, data load format, frequency of loads into IGA tool are very important from an audit and source of truth perspective but the time has never been there to focus on this task.</a:t>
            </a: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Saviynt has functionality than can be utilized with proper time to research and adapt to applications in the tool – need team to focus on what works with Cigna app data</a:t>
            </a:r>
          </a:p>
        </p:txBody>
      </p:sp>
      <p:sp>
        <p:nvSpPr>
          <p:cNvPr id="84" name="TextBox 83">
            <a:extLst>
              <a:ext uri="{FF2B5EF4-FFF2-40B4-BE49-F238E27FC236}">
                <a16:creationId xmlns:a16="http://schemas.microsoft.com/office/drawing/2014/main" id="{B4AF6C2F-EFCA-B89E-F6A9-9B14FDC7F4FA}"/>
              </a:ext>
            </a:extLst>
          </p:cNvPr>
          <p:cNvSpPr txBox="1"/>
          <p:nvPr/>
        </p:nvSpPr>
        <p:spPr>
          <a:xfrm>
            <a:off x="6005940" y="3505575"/>
            <a:ext cx="5194128" cy="1451679"/>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00338D"/>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Accurate entitlement formats and metadata for larger scope of applications, defined frequency and alerting for issues with IGA loads, ability to work directly with app teams on new IGA requirements and compromise on what works best for business and Identity Governance.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Having a team know the entitlements very well and being able to provide confidence in scope will positively affect IAM and business (accuracy for provisioning, coverage of access types, audit scope coverage) </a:t>
            </a:r>
          </a:p>
        </p:txBody>
      </p:sp>
      <p:cxnSp>
        <p:nvCxnSpPr>
          <p:cNvPr id="85" name="Straight Connector 84">
            <a:extLst>
              <a:ext uri="{FF2B5EF4-FFF2-40B4-BE49-F238E27FC236}">
                <a16:creationId xmlns:a16="http://schemas.microsoft.com/office/drawing/2014/main" id="{1B2D20CD-C3F7-10AF-AF79-C043681566C7}"/>
              </a:ext>
            </a:extLst>
          </p:cNvPr>
          <p:cNvCxnSpPr>
            <a:cxnSpLocks/>
          </p:cNvCxnSpPr>
          <p:nvPr/>
        </p:nvCxnSpPr>
        <p:spPr>
          <a:xfrm>
            <a:off x="6005940" y="1898797"/>
            <a:ext cx="5193870" cy="0"/>
          </a:xfrm>
          <a:prstGeom prst="line">
            <a:avLst/>
          </a:prstGeom>
          <a:ln w="6350">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35D99AA-9484-2C19-E7E1-F7E6902F2EC5}"/>
              </a:ext>
            </a:extLst>
          </p:cNvPr>
          <p:cNvCxnSpPr>
            <a:cxnSpLocks/>
          </p:cNvCxnSpPr>
          <p:nvPr/>
        </p:nvCxnSpPr>
        <p:spPr>
          <a:xfrm>
            <a:off x="6005940" y="3402580"/>
            <a:ext cx="5193870" cy="0"/>
          </a:xfrm>
          <a:prstGeom prst="line">
            <a:avLst/>
          </a:prstGeom>
          <a:ln w="6350">
            <a:solidFill>
              <a:srgbClr val="1E49E2"/>
            </a:solidFill>
            <a:prstDash val="dash"/>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B7525A3B-0DFE-58C1-A478-89D5A1A0BBBC}"/>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164" name="Group 270">
            <a:extLst>
              <a:ext uri="{FF2B5EF4-FFF2-40B4-BE49-F238E27FC236}">
                <a16:creationId xmlns:a16="http://schemas.microsoft.com/office/drawing/2014/main" id="{2C7A7B51-D264-A282-8122-FC5105391A14}"/>
              </a:ext>
            </a:extLst>
          </p:cNvPr>
          <p:cNvGrpSpPr>
            <a:grpSpLocks noChangeAspect="1"/>
          </p:cNvGrpSpPr>
          <p:nvPr/>
        </p:nvGrpSpPr>
        <p:grpSpPr bwMode="auto">
          <a:xfrm>
            <a:off x="3059507" y="3226396"/>
            <a:ext cx="460788" cy="467700"/>
            <a:chOff x="619" y="3093"/>
            <a:chExt cx="600" cy="609"/>
          </a:xfrm>
        </p:grpSpPr>
        <p:sp>
          <p:nvSpPr>
            <p:cNvPr id="165" name="Freeform 271">
              <a:extLst>
                <a:ext uri="{FF2B5EF4-FFF2-40B4-BE49-F238E27FC236}">
                  <a16:creationId xmlns:a16="http://schemas.microsoft.com/office/drawing/2014/main" id="{0267B28A-4E8E-BAE8-0203-D6B604B3F8C2}"/>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Line 272">
              <a:extLst>
                <a:ext uri="{FF2B5EF4-FFF2-40B4-BE49-F238E27FC236}">
                  <a16:creationId xmlns:a16="http://schemas.microsoft.com/office/drawing/2014/main" id="{CB74DC84-3662-F6F7-5B59-5914A6499E68}"/>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73">
              <a:extLst>
                <a:ext uri="{FF2B5EF4-FFF2-40B4-BE49-F238E27FC236}">
                  <a16:creationId xmlns:a16="http://schemas.microsoft.com/office/drawing/2014/main" id="{F25E9873-6B29-2319-C691-3DE87225AA6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Rectangle 274">
              <a:extLst>
                <a:ext uri="{FF2B5EF4-FFF2-40B4-BE49-F238E27FC236}">
                  <a16:creationId xmlns:a16="http://schemas.microsoft.com/office/drawing/2014/main" id="{67468081-20C9-BEEE-6B36-0EC68E232EF4}"/>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9" name="Line 275">
              <a:extLst>
                <a:ext uri="{FF2B5EF4-FFF2-40B4-BE49-F238E27FC236}">
                  <a16:creationId xmlns:a16="http://schemas.microsoft.com/office/drawing/2014/main" id="{9459286E-89CB-73FE-57B1-115966A1162A}"/>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276">
              <a:extLst>
                <a:ext uri="{FF2B5EF4-FFF2-40B4-BE49-F238E27FC236}">
                  <a16:creationId xmlns:a16="http://schemas.microsoft.com/office/drawing/2014/main" id="{802B355C-B287-09E4-A3F8-1631F7E9F2EB}"/>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Line 277">
              <a:extLst>
                <a:ext uri="{FF2B5EF4-FFF2-40B4-BE49-F238E27FC236}">
                  <a16:creationId xmlns:a16="http://schemas.microsoft.com/office/drawing/2014/main" id="{0C0D504E-32AB-2D24-1162-2ADCA4E94681}"/>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Line 278">
              <a:extLst>
                <a:ext uri="{FF2B5EF4-FFF2-40B4-BE49-F238E27FC236}">
                  <a16:creationId xmlns:a16="http://schemas.microsoft.com/office/drawing/2014/main" id="{030D1869-95E9-055B-CB34-F8BFA997870F}"/>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79">
              <a:extLst>
                <a:ext uri="{FF2B5EF4-FFF2-40B4-BE49-F238E27FC236}">
                  <a16:creationId xmlns:a16="http://schemas.microsoft.com/office/drawing/2014/main" id="{3B73B099-D9B4-1D99-1953-4EFB3AE76A51}"/>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80">
              <a:extLst>
                <a:ext uri="{FF2B5EF4-FFF2-40B4-BE49-F238E27FC236}">
                  <a16:creationId xmlns:a16="http://schemas.microsoft.com/office/drawing/2014/main" id="{DA1A1F22-9BF8-7465-F9D1-3439AD9FCFD8}"/>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73478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Data management</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00338D"/>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00338D"/>
          </a:solidFill>
        </p:spPr>
        <p:txBody>
          <a:bodyPr wrap="square" lIns="320040" tIns="54864" rIns="54864" bIns="54864" anchor="ctr">
            <a:noAutofit/>
          </a:bodyPr>
          <a:lstStyle/>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Utilize team members for entitlement management and ETL maintenance for both regulatory and non-regulatory critical applications</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00338D"/>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rgbClr val="FFFF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Current audit requirements for access reviews take up too much of team’s time as requirements are quarterly. The entitlement management of validating purpose, data load format, frequency of loads into IGA tool are very important from an audit and source of truth perspective but the time has never been there to focus on this task.</a:t>
            </a: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Saviynt has functionality than can be utilized with proper time to research and adapt to applications in the tool – need team to focus on what works with Cigna app data</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742367"/>
          </a:xfrm>
          <a:prstGeom prst="rect">
            <a:avLst/>
          </a:prstGeom>
          <a:solidFill>
            <a:srgbClr val="00338D"/>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rgbClr val="FFFFFF"/>
                </a:solidFill>
                <a:latin typeface="KPMG Bold" panose="020B0803030202040204" pitchFamily="34" charset="0"/>
                <a:cs typeface="Calibri" panose="020F0502020204030204" pitchFamily="34" charset="0"/>
              </a:rPr>
              <a:t>Value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Accurate entitlement formats and metadata for larger scope of applications, defined frequency and alerting for issues with IGA loads, ability to work directly with app teams on new IGA requirements and compromise on what works best for business and Identity Governance.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Having a team know the entitlements very well and being able to provide confidence in scope will positively affect IAM and business (accuracy for provisioning, coverage of access types, audit scope coverage) </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grpSp>
        <p:nvGrpSpPr>
          <p:cNvPr id="23" name="Group 22">
            <a:extLst>
              <a:ext uri="{FF2B5EF4-FFF2-40B4-BE49-F238E27FC236}">
                <a16:creationId xmlns:a16="http://schemas.microsoft.com/office/drawing/2014/main" id="{EF9680FA-53A6-146E-A5E7-5D33BB37C43D}"/>
              </a:ext>
            </a:extLst>
          </p:cNvPr>
          <p:cNvGrpSpPr/>
          <p:nvPr/>
        </p:nvGrpSpPr>
        <p:grpSpPr>
          <a:xfrm>
            <a:off x="4765530" y="1657524"/>
            <a:ext cx="286698" cy="286696"/>
            <a:chOff x="4732468" y="1657525"/>
            <a:chExt cx="286698" cy="286696"/>
          </a:xfrm>
        </p:grpSpPr>
        <p:sp>
          <p:nvSpPr>
            <p:cNvPr id="24" name="Oval 23">
              <a:extLst>
                <a:ext uri="{FF2B5EF4-FFF2-40B4-BE49-F238E27FC236}">
                  <a16:creationId xmlns:a16="http://schemas.microsoft.com/office/drawing/2014/main" id="{161F5D31-4C28-A3F8-9455-27A48D0708CE}"/>
                </a:ext>
              </a:extLst>
            </p:cNvPr>
            <p:cNvSpPr/>
            <p:nvPr/>
          </p:nvSpPr>
          <p:spPr>
            <a:xfrm>
              <a:off x="4732468" y="1657525"/>
              <a:ext cx="286698" cy="286696"/>
            </a:xfrm>
            <a:prstGeom prst="ellipse">
              <a:avLst/>
            </a:prstGeom>
            <a:solidFill>
              <a:srgbClr val="FFFFFF"/>
            </a:solid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00269" y="1725326"/>
              <a:ext cx="151096" cy="151095"/>
            </a:xfrm>
            <a:prstGeom prst="chevron">
              <a:avLst/>
            </a:prstGeom>
            <a:solidFill>
              <a:srgbClr val="0033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grpSp>
      <p:grpSp>
        <p:nvGrpSpPr>
          <p:cNvPr id="26" name="Group 25">
            <a:extLst>
              <a:ext uri="{FF2B5EF4-FFF2-40B4-BE49-F238E27FC236}">
                <a16:creationId xmlns:a16="http://schemas.microsoft.com/office/drawing/2014/main" id="{270FABE9-2249-7C9E-25F7-D14770304400}"/>
              </a:ext>
            </a:extLst>
          </p:cNvPr>
          <p:cNvGrpSpPr/>
          <p:nvPr/>
        </p:nvGrpSpPr>
        <p:grpSpPr>
          <a:xfrm>
            <a:off x="4765530" y="3002345"/>
            <a:ext cx="286698" cy="286696"/>
            <a:chOff x="4732468" y="1657525"/>
            <a:chExt cx="286698" cy="286696"/>
          </a:xfrm>
        </p:grpSpPr>
        <p:sp>
          <p:nvSpPr>
            <p:cNvPr id="27" name="Oval 26">
              <a:extLst>
                <a:ext uri="{FF2B5EF4-FFF2-40B4-BE49-F238E27FC236}">
                  <a16:creationId xmlns:a16="http://schemas.microsoft.com/office/drawing/2014/main" id="{C3451E69-0F53-DC2D-2941-B751523C0E28}"/>
                </a:ext>
              </a:extLst>
            </p:cNvPr>
            <p:cNvSpPr/>
            <p:nvPr/>
          </p:nvSpPr>
          <p:spPr>
            <a:xfrm>
              <a:off x="4732468" y="1657525"/>
              <a:ext cx="286698" cy="286696"/>
            </a:xfrm>
            <a:prstGeom prst="ellipse">
              <a:avLst/>
            </a:prstGeom>
            <a:solidFill>
              <a:srgbClr val="FFFFFF"/>
            </a:solid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00269" y="1725326"/>
              <a:ext cx="151096" cy="151095"/>
            </a:xfrm>
            <a:prstGeom prst="chevron">
              <a:avLst/>
            </a:prstGeom>
            <a:solidFill>
              <a:srgbClr val="0033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grpSp>
      <p:grpSp>
        <p:nvGrpSpPr>
          <p:cNvPr id="29" name="Group 28">
            <a:extLst>
              <a:ext uri="{FF2B5EF4-FFF2-40B4-BE49-F238E27FC236}">
                <a16:creationId xmlns:a16="http://schemas.microsoft.com/office/drawing/2014/main" id="{F6A4239A-FE47-8E6E-EBD1-FF04020BC223}"/>
              </a:ext>
            </a:extLst>
          </p:cNvPr>
          <p:cNvGrpSpPr/>
          <p:nvPr/>
        </p:nvGrpSpPr>
        <p:grpSpPr>
          <a:xfrm>
            <a:off x="4765530" y="4830746"/>
            <a:ext cx="286698" cy="286696"/>
            <a:chOff x="4732468" y="1657525"/>
            <a:chExt cx="286698" cy="286696"/>
          </a:xfrm>
        </p:grpSpPr>
        <p:sp>
          <p:nvSpPr>
            <p:cNvPr id="30" name="Oval 29">
              <a:extLst>
                <a:ext uri="{FF2B5EF4-FFF2-40B4-BE49-F238E27FC236}">
                  <a16:creationId xmlns:a16="http://schemas.microsoft.com/office/drawing/2014/main" id="{3BF7805B-D012-5F2A-CA29-5587BC24994F}"/>
                </a:ext>
              </a:extLst>
            </p:cNvPr>
            <p:cNvSpPr/>
            <p:nvPr/>
          </p:nvSpPr>
          <p:spPr>
            <a:xfrm>
              <a:off x="4732468" y="1657525"/>
              <a:ext cx="286698" cy="286696"/>
            </a:xfrm>
            <a:prstGeom prst="ellipse">
              <a:avLst/>
            </a:prstGeom>
            <a:solidFill>
              <a:srgbClr val="FFFFFF"/>
            </a:solid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00269" y="1725326"/>
              <a:ext cx="151096" cy="151095"/>
            </a:xfrm>
            <a:prstGeom prst="chevron">
              <a:avLst/>
            </a:prstGeom>
            <a:solidFill>
              <a:srgbClr val="0033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grpSp>
      <p:sp>
        <p:nvSpPr>
          <p:cNvPr id="102" name="Rectangle 101">
            <a:extLst>
              <a:ext uri="{FF2B5EF4-FFF2-40B4-BE49-F238E27FC236}">
                <a16:creationId xmlns:a16="http://schemas.microsoft.com/office/drawing/2014/main" id="{BD128C66-8C75-40E7-8838-E49B091DBDE5}"/>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4" name="Picture 3" descr="A group of people sitting at a desk&#10;&#10;Description automatically generated">
            <a:extLst>
              <a:ext uri="{FF2B5EF4-FFF2-40B4-BE49-F238E27FC236}">
                <a16:creationId xmlns:a16="http://schemas.microsoft.com/office/drawing/2014/main" id="{0AEC1117-0063-F70D-66DE-690E75AFC04E}"/>
              </a:ext>
            </a:extLst>
          </p:cNvPr>
          <p:cNvPicPr>
            <a:picLocks noChangeAspect="1"/>
          </p:cNvPicPr>
          <p:nvPr/>
        </p:nvPicPr>
        <p:blipFill rotWithShape="1">
          <a:blip r:embed="rId2">
            <a:extLst>
              <a:ext uri="{28A0092B-C50C-407E-A947-70E740481C1C}">
                <a14:useLocalDpi xmlns:a14="http://schemas.microsoft.com/office/drawing/2010/main" val="0"/>
              </a:ext>
            </a:extLst>
          </a:blip>
          <a:srcRect l="72964" t="19896" r="9455" b="17618"/>
          <a:stretch/>
        </p:blipFill>
        <p:spPr>
          <a:xfrm>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428832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53">
            <a:extLst>
              <a:ext uri="{FF2B5EF4-FFF2-40B4-BE49-F238E27FC236}">
                <a16:creationId xmlns:a16="http://schemas.microsoft.com/office/drawing/2014/main" id="{18848D9A-383C-9CD8-E9A9-43DAFF49609E}"/>
              </a:ext>
            </a:extLst>
          </p:cNvPr>
          <p:cNvSpPr>
            <a:spLocks/>
          </p:cNvSpPr>
          <p:nvPr/>
        </p:nvSpPr>
        <p:spPr bwMode="gray">
          <a:xfrm rot="900000">
            <a:off x="3468378" y="2529524"/>
            <a:ext cx="2189668" cy="1856286"/>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chemeClr val="accent1"/>
          </a:solidFill>
          <a:ln w="9525">
            <a:noFill/>
            <a:round/>
            <a:headEnd/>
            <a:tailEnd/>
          </a:ln>
        </p:spPr>
        <p:txBody>
          <a:bodyPr/>
          <a:lstStyle/>
          <a:p>
            <a:pPr>
              <a:spcAft>
                <a:spcPts val="500"/>
              </a:spcAft>
            </a:pPr>
            <a:endParaRPr lang="en-US" sz="1600" dirty="0"/>
          </a:p>
        </p:txBody>
      </p:sp>
      <p:sp>
        <p:nvSpPr>
          <p:cNvPr id="85" name="TextBox 84">
            <a:extLst>
              <a:ext uri="{FF2B5EF4-FFF2-40B4-BE49-F238E27FC236}">
                <a16:creationId xmlns:a16="http://schemas.microsoft.com/office/drawing/2014/main" id="{2A941973-B66E-53FA-47C8-FE416772E023}"/>
              </a:ext>
            </a:extLst>
          </p:cNvPr>
          <p:cNvSpPr txBox="1"/>
          <p:nvPr/>
        </p:nvSpPr>
        <p:spPr>
          <a:xfrm>
            <a:off x="4580796" y="3398765"/>
            <a:ext cx="829327" cy="590931"/>
          </a:xfrm>
          <a:prstGeom prst="rect">
            <a:avLst/>
          </a:prstGeom>
          <a:noFill/>
        </p:spPr>
        <p:txBody>
          <a:bodyPr wrap="square" lIns="0" tIns="0" rIns="0" bIns="0">
            <a:spAutoFit/>
          </a:bodyPr>
          <a:lstStyle/>
          <a:p>
            <a:pPr marL="0" lvl="2" algn="ctr">
              <a:lnSpc>
                <a:spcPct val="80000"/>
              </a:lnSpc>
              <a:spcAft>
                <a:spcPts val="500"/>
              </a:spcAft>
              <a:tabLst>
                <a:tab pos="647700" algn="l"/>
              </a:tabLst>
            </a:pPr>
            <a:r>
              <a:rPr lang="en-US" sz="1600" dirty="0">
                <a:solidFill>
                  <a:srgbClr val="FFFFFF"/>
                </a:solidFill>
                <a:latin typeface="KPMG Bold" panose="020B0803030202040204" pitchFamily="34" charset="0"/>
                <a:cs typeface="Times New Roman" panose="02020603050405020304" pitchFamily="18" charset="0"/>
              </a:rPr>
              <a:t>Technical development</a:t>
            </a:r>
            <a:br>
              <a:rPr lang="en-US" sz="1600" dirty="0">
                <a:solidFill>
                  <a:srgbClr val="FFFFFF"/>
                </a:solidFill>
                <a:latin typeface="KPMG Bold" panose="020B0803030202040204" pitchFamily="34" charset="0"/>
                <a:cs typeface="Times New Roman" panose="02020603050405020304" pitchFamily="18" charset="0"/>
              </a:rPr>
            </a:br>
            <a:r>
              <a:rPr lang="en-US" sz="1600" dirty="0">
                <a:solidFill>
                  <a:srgbClr val="FFFFFF"/>
                </a:solidFill>
                <a:latin typeface="KPMG Bold" panose="020B0803030202040204" pitchFamily="34" charset="0"/>
                <a:cs typeface="Times New Roman" panose="02020603050405020304" pitchFamily="18" charset="0"/>
              </a:rPr>
              <a:t> team (ETL)</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pPr>
              <a:spcAft>
                <a:spcPts val="500"/>
              </a:spcAft>
            </a:pPr>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5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Technical development team (ETL)</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pPr>
              <a:spcAft>
                <a:spcPts val="500"/>
              </a:spcAft>
            </a:pPr>
            <a:endParaRPr lang="en-US" sz="1600" dirty="0"/>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pPr>
              <a:spcAft>
                <a:spcPts val="500"/>
              </a:spcAft>
            </a:pPr>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pPr>
              <a:spcAft>
                <a:spcPts val="500"/>
              </a:spcAft>
            </a:pPr>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pPr>
              <a:spcAft>
                <a:spcPts val="500"/>
              </a:spcAft>
            </a:pPr>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pPr>
              <a:spcAft>
                <a:spcPts val="500"/>
              </a:spcAft>
            </a:pPr>
            <a:endParaRPr lang="en-US" sz="1600" dirty="0"/>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5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5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5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5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5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4017309"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sp>
        <p:nvSpPr>
          <p:cNvPr id="88" name="Rectangle 87">
            <a:extLst>
              <a:ext uri="{FF2B5EF4-FFF2-40B4-BE49-F238E27FC236}">
                <a16:creationId xmlns:a16="http://schemas.microsoft.com/office/drawing/2014/main" id="{116A7D19-146D-A8D3-52C8-0E1C5028B6E9}"/>
              </a:ext>
            </a:extLst>
          </p:cNvPr>
          <p:cNvSpPr/>
          <p:nvPr/>
        </p:nvSpPr>
        <p:spPr>
          <a:xfrm>
            <a:off x="5827719" y="1335675"/>
            <a:ext cx="45720" cy="4541250"/>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grpSp>
        <p:nvGrpSpPr>
          <p:cNvPr id="11" name="Group 10">
            <a:extLst>
              <a:ext uri="{FF2B5EF4-FFF2-40B4-BE49-F238E27FC236}">
                <a16:creationId xmlns:a16="http://schemas.microsoft.com/office/drawing/2014/main" id="{8063E2E1-53E0-8D52-AB9E-C337B0A2C427}"/>
              </a:ext>
            </a:extLst>
          </p:cNvPr>
          <p:cNvGrpSpPr/>
          <p:nvPr/>
        </p:nvGrpSpPr>
        <p:grpSpPr>
          <a:xfrm>
            <a:off x="6005940" y="1389536"/>
            <a:ext cx="5194128" cy="4487389"/>
            <a:chOff x="6005940" y="1362606"/>
            <a:chExt cx="5194128" cy="4487389"/>
          </a:xfrm>
        </p:grpSpPr>
        <p:sp>
          <p:nvSpPr>
            <p:cNvPr id="91" name="TextBox 90">
              <a:extLst>
                <a:ext uri="{FF2B5EF4-FFF2-40B4-BE49-F238E27FC236}">
                  <a16:creationId xmlns:a16="http://schemas.microsoft.com/office/drawing/2014/main" id="{7F5A2E5E-5CC6-F86D-BE56-DA9A975B41C5}"/>
                </a:ext>
              </a:extLst>
            </p:cNvPr>
            <p:cNvSpPr txBox="1"/>
            <p:nvPr/>
          </p:nvSpPr>
          <p:spPr>
            <a:xfrm>
              <a:off x="6005940" y="136260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1E49E2"/>
                  </a:solidFill>
                  <a:latin typeface="KPMG Bold" panose="020B0803030202040204" pitchFamily="34" charset="0"/>
                  <a:cs typeface="Calibri" panose="020F0502020204030204" pitchFamily="34" charset="0"/>
                </a:rPr>
                <a:t>Team is transitioning to Anthony in November</a:t>
              </a:r>
            </a:p>
          </p:txBody>
        </p:sp>
        <p:sp>
          <p:nvSpPr>
            <p:cNvPr id="92" name="TextBox 91">
              <a:extLst>
                <a:ext uri="{FF2B5EF4-FFF2-40B4-BE49-F238E27FC236}">
                  <a16:creationId xmlns:a16="http://schemas.microsoft.com/office/drawing/2014/main" id="{1BACAB01-03FF-8A60-B849-BBF29A583F5A}"/>
                </a:ext>
              </a:extLst>
            </p:cNvPr>
            <p:cNvSpPr txBox="1"/>
            <p:nvPr/>
          </p:nvSpPr>
          <p:spPr>
            <a:xfrm>
              <a:off x="6005940" y="1727068"/>
              <a:ext cx="5194128" cy="2541721"/>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1E49E2"/>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1E49E2"/>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Develop strategic approach for integrating applications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65760" lvl="4" indent="-182880" fontAlgn="ctr">
                <a:spcAft>
                  <a:spcPts val="500"/>
                </a:spcAft>
                <a:buClr>
                  <a:schemeClr val="tx2"/>
                </a:buClr>
                <a:buFont typeface="Arial" panose="020B0604020202020204" pitchFamily="34" charset="0"/>
                <a:buChar char="-"/>
                <a:tabLst>
                  <a:tab pos="18288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Formalize success criteria and intake process to onboard new applications (could also apply to applications that are already onboarded but have known issues such as infrequent data loads, recurring changes to data formats, etc.)</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65760" lvl="4" indent="-182880" fontAlgn="ctr">
                <a:spcAft>
                  <a:spcPts val="500"/>
                </a:spcAft>
                <a:buClr>
                  <a:schemeClr val="tx2"/>
                </a:buClr>
                <a:buFont typeface="Arial" panose="020B0604020202020204" pitchFamily="34" charset="0"/>
                <a:buChar char="-"/>
                <a:tabLst>
                  <a:tab pos="18288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Require app teams to meet minimum requirements (data format, data load frequency) to integrate and participate in automated access reviews/provisioning via IGA tool</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548640" lvl="6" indent="-182880" fontAlgn="ctr">
                <a:spcAft>
                  <a:spcPts val="500"/>
                </a:spcAft>
                <a:buClr>
                  <a:schemeClr val="tx2"/>
                </a:buClr>
                <a:buFont typeface="Arial" panose="020B0604020202020204" pitchFamily="34" charset="0"/>
                <a:buChar char="•"/>
                <a:tabLst>
                  <a:tab pos="22860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If app team is unable/unwilling to meet requirements or cooperate with remediation efforts, push back access review responsibility to them</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Focus on accuracy of data loads and automation where possible</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65760" lvl="4" indent="-182880" fontAlgn="ctr">
                <a:spcAft>
                  <a:spcPts val="500"/>
                </a:spcAft>
                <a:buClr>
                  <a:schemeClr val="tx2"/>
                </a:buClr>
                <a:buFont typeface="Arial" panose="020B0604020202020204" pitchFamily="34" charset="0"/>
                <a:buChar char="-"/>
                <a:tabLst>
                  <a:tab pos="18288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Investigate orphaned accounts and proactively work with app teams to remediate</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65760" lvl="4" indent="-182880" fontAlgn="ctr">
                <a:spcAft>
                  <a:spcPts val="500"/>
                </a:spcAft>
                <a:buClr>
                  <a:schemeClr val="tx2"/>
                </a:buClr>
                <a:buFont typeface="Arial" panose="020B0604020202020204" pitchFamily="34" charset="0"/>
                <a:buChar char="-"/>
                <a:tabLst>
                  <a:tab pos="18288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Regularly monitor IGA tool for data load issues and collection failures and work with app teams to remediate</a:t>
              </a:r>
              <a:endParaRPr lang="en-US" sz="1000" dirty="0">
                <a:latin typeface="Arial" panose="020B0604020202020204" pitchFamily="34" charset="0"/>
                <a:cs typeface="Calibri" panose="020F0502020204030204" pitchFamily="34" charset="0"/>
              </a:endParaRPr>
            </a:p>
          </p:txBody>
        </p:sp>
        <p:sp>
          <p:nvSpPr>
            <p:cNvPr id="93" name="TextBox 92">
              <a:extLst>
                <a:ext uri="{FF2B5EF4-FFF2-40B4-BE49-F238E27FC236}">
                  <a16:creationId xmlns:a16="http://schemas.microsoft.com/office/drawing/2014/main" id="{5024A14B-8B4D-06AB-C296-9BE3E96D93E9}"/>
                </a:ext>
              </a:extLst>
            </p:cNvPr>
            <p:cNvSpPr txBox="1"/>
            <p:nvPr/>
          </p:nvSpPr>
          <p:spPr>
            <a:xfrm>
              <a:off x="6005940" y="4423964"/>
              <a:ext cx="5194128" cy="1426031"/>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1E49E2"/>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Accurate data is key for successful IAM processes, including compliance audits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Troubleshooting issues with data or audit issues can be solved quickly with a team dedicated to development and familiar with data and development functions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Push application teams toward full/improved integration with IGA tool</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Reduce time and effort required from access review team toward manual recertifications and data remediation during access review cycles</a:t>
              </a:r>
            </a:p>
          </p:txBody>
        </p:sp>
        <p:cxnSp>
          <p:nvCxnSpPr>
            <p:cNvPr id="98" name="Straight Connector 97">
              <a:extLst>
                <a:ext uri="{FF2B5EF4-FFF2-40B4-BE49-F238E27FC236}">
                  <a16:creationId xmlns:a16="http://schemas.microsoft.com/office/drawing/2014/main" id="{8448151A-FB02-5F6B-F422-4BBA0CD3F46F}"/>
                </a:ext>
              </a:extLst>
            </p:cNvPr>
            <p:cNvCxnSpPr>
              <a:cxnSpLocks/>
            </p:cNvCxnSpPr>
            <p:nvPr/>
          </p:nvCxnSpPr>
          <p:spPr>
            <a:xfrm>
              <a:off x="6005940" y="1649481"/>
              <a:ext cx="5193870" cy="0"/>
            </a:xfrm>
            <a:prstGeom prst="line">
              <a:avLst/>
            </a:prstGeom>
            <a:ln w="6350">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EEBC05F-3916-FD9F-8CBD-6828A632325B}"/>
                </a:ext>
              </a:extLst>
            </p:cNvPr>
            <p:cNvCxnSpPr>
              <a:cxnSpLocks/>
            </p:cNvCxnSpPr>
            <p:nvPr/>
          </p:nvCxnSpPr>
          <p:spPr>
            <a:xfrm>
              <a:off x="6005940" y="4346376"/>
              <a:ext cx="5193870" cy="0"/>
            </a:xfrm>
            <a:prstGeom prst="line">
              <a:avLst/>
            </a:prstGeom>
            <a:ln w="6350">
              <a:solidFill>
                <a:srgbClr val="1E49E2"/>
              </a:solidFill>
              <a:prstDash val="dash"/>
            </a:ln>
          </p:spPr>
          <p:style>
            <a:lnRef idx="1">
              <a:schemeClr val="accent1"/>
            </a:lnRef>
            <a:fillRef idx="0">
              <a:schemeClr val="accent1"/>
            </a:fillRef>
            <a:effectRef idx="0">
              <a:schemeClr val="accent1"/>
            </a:effectRef>
            <a:fontRef idx="minor">
              <a:schemeClr val="tx1"/>
            </a:fontRef>
          </p:style>
        </p:cxnSp>
      </p:grpSp>
      <p:sp>
        <p:nvSpPr>
          <p:cNvPr id="102" name="Oval 101">
            <a:extLst>
              <a:ext uri="{FF2B5EF4-FFF2-40B4-BE49-F238E27FC236}">
                <a16:creationId xmlns:a16="http://schemas.microsoft.com/office/drawing/2014/main" id="{6A2E55DB-853E-8700-FB94-BAADF10DD78B}"/>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103" name="Group 270">
            <a:extLst>
              <a:ext uri="{FF2B5EF4-FFF2-40B4-BE49-F238E27FC236}">
                <a16:creationId xmlns:a16="http://schemas.microsoft.com/office/drawing/2014/main" id="{4B8F4C04-E1B8-ACD7-FECA-69C6A871F99F}"/>
              </a:ext>
            </a:extLst>
          </p:cNvPr>
          <p:cNvGrpSpPr>
            <a:grpSpLocks noChangeAspect="1"/>
          </p:cNvGrpSpPr>
          <p:nvPr/>
        </p:nvGrpSpPr>
        <p:grpSpPr bwMode="auto">
          <a:xfrm>
            <a:off x="3059507" y="3226396"/>
            <a:ext cx="460788" cy="467700"/>
            <a:chOff x="619" y="3093"/>
            <a:chExt cx="600" cy="609"/>
          </a:xfrm>
        </p:grpSpPr>
        <p:sp>
          <p:nvSpPr>
            <p:cNvPr id="104" name="Freeform 271">
              <a:extLst>
                <a:ext uri="{FF2B5EF4-FFF2-40B4-BE49-F238E27FC236}">
                  <a16:creationId xmlns:a16="http://schemas.microsoft.com/office/drawing/2014/main" id="{50C12060-ED45-2D1F-6900-2B2B1F8EB130}"/>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Line 272">
              <a:extLst>
                <a:ext uri="{FF2B5EF4-FFF2-40B4-BE49-F238E27FC236}">
                  <a16:creationId xmlns:a16="http://schemas.microsoft.com/office/drawing/2014/main" id="{B2AE532C-C5EC-0BED-F886-D2B03DA8D5E5}"/>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73">
              <a:extLst>
                <a:ext uri="{FF2B5EF4-FFF2-40B4-BE49-F238E27FC236}">
                  <a16:creationId xmlns:a16="http://schemas.microsoft.com/office/drawing/2014/main" id="{1115C599-8C16-7C50-547C-3482AA0AFA4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274">
              <a:extLst>
                <a:ext uri="{FF2B5EF4-FFF2-40B4-BE49-F238E27FC236}">
                  <a16:creationId xmlns:a16="http://schemas.microsoft.com/office/drawing/2014/main" id="{7C5D25DF-3348-5D46-1807-2DD3293B4807}"/>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8" name="Line 275">
              <a:extLst>
                <a:ext uri="{FF2B5EF4-FFF2-40B4-BE49-F238E27FC236}">
                  <a16:creationId xmlns:a16="http://schemas.microsoft.com/office/drawing/2014/main" id="{982A4F12-21D1-DD13-D1AE-BC8309CC7CA7}"/>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Line 276">
              <a:extLst>
                <a:ext uri="{FF2B5EF4-FFF2-40B4-BE49-F238E27FC236}">
                  <a16:creationId xmlns:a16="http://schemas.microsoft.com/office/drawing/2014/main" id="{85097882-9A98-A879-E124-28BE0060A287}"/>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0" name="Line 277">
              <a:extLst>
                <a:ext uri="{FF2B5EF4-FFF2-40B4-BE49-F238E27FC236}">
                  <a16:creationId xmlns:a16="http://schemas.microsoft.com/office/drawing/2014/main" id="{5C013076-BB00-9CC3-6602-0B557F715B73}"/>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Line 278">
              <a:extLst>
                <a:ext uri="{FF2B5EF4-FFF2-40B4-BE49-F238E27FC236}">
                  <a16:creationId xmlns:a16="http://schemas.microsoft.com/office/drawing/2014/main" id="{34FB6F11-F97E-E2FD-440C-F3E2C6D92DFE}"/>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79">
              <a:extLst>
                <a:ext uri="{FF2B5EF4-FFF2-40B4-BE49-F238E27FC236}">
                  <a16:creationId xmlns:a16="http://schemas.microsoft.com/office/drawing/2014/main" id="{9FA9808D-CE09-D025-371B-D47226C78B14}"/>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80">
              <a:extLst>
                <a:ext uri="{FF2B5EF4-FFF2-40B4-BE49-F238E27FC236}">
                  <a16:creationId xmlns:a16="http://schemas.microsoft.com/office/drawing/2014/main" id="{C57EC7FA-B717-4FB4-9C59-00307923B0C7}"/>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781804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Technical development team (ETL)</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chemeClr val="accent1"/>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32" name="TextBox 31">
            <a:extLst>
              <a:ext uri="{FF2B5EF4-FFF2-40B4-BE49-F238E27FC236}">
                <a16:creationId xmlns:a16="http://schemas.microsoft.com/office/drawing/2014/main" id="{62229D43-D875-8AEC-D9F8-B10B3C51C387}"/>
              </a:ext>
            </a:extLst>
          </p:cNvPr>
          <p:cNvSpPr txBox="1"/>
          <p:nvPr/>
        </p:nvSpPr>
        <p:spPr>
          <a:xfrm>
            <a:off x="4856438" y="1413267"/>
            <a:ext cx="6343630" cy="775210"/>
          </a:xfrm>
          <a:prstGeom prst="rect">
            <a:avLst/>
          </a:prstGeom>
          <a:solidFill>
            <a:srgbClr val="1E49E2"/>
          </a:solidFill>
        </p:spPr>
        <p:txBody>
          <a:bodyPr wrap="square" lIns="320040" tIns="54864" rIns="54864" bIns="54864" anchor="ctr">
            <a:noAutofit/>
          </a:bodyPr>
          <a:lstStyle/>
          <a:p>
            <a:pPr marL="0" marR="0" lvl="1" fontAlgn="ctr">
              <a:spcAft>
                <a:spcPts val="300"/>
              </a:spcAft>
              <a:buClr>
                <a:schemeClr val="bg1"/>
              </a:buClr>
              <a:tabLst>
                <a:tab pos="9144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Team is transitioning to Anthony in November</a:t>
            </a:r>
          </a:p>
        </p:txBody>
      </p:sp>
      <p:sp>
        <p:nvSpPr>
          <p:cNvPr id="33" name="TextBox 32">
            <a:extLst>
              <a:ext uri="{FF2B5EF4-FFF2-40B4-BE49-F238E27FC236}">
                <a16:creationId xmlns:a16="http://schemas.microsoft.com/office/drawing/2014/main" id="{665CB9AC-448D-D882-D02F-0B1F5EAC0863}"/>
              </a:ext>
            </a:extLst>
          </p:cNvPr>
          <p:cNvSpPr txBox="1"/>
          <p:nvPr/>
        </p:nvSpPr>
        <p:spPr>
          <a:xfrm>
            <a:off x="4856438" y="2271015"/>
            <a:ext cx="6343630" cy="2149819"/>
          </a:xfrm>
          <a:prstGeom prst="rect">
            <a:avLst/>
          </a:prstGeom>
          <a:solidFill>
            <a:srgbClr val="1E49E2"/>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000" i="1" dirty="0">
                <a:solidFill>
                  <a:srgbClr val="FFFF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Develop strategic approach for integrating applications</a:t>
            </a:r>
          </a:p>
          <a:p>
            <a:pPr marL="365760" marR="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Formalize success criteria and intake process to onboard new applications (could also apply to applications that are already onboarded but have known issues such as infrequent data loads, recurring changes to data formats, etc.)</a:t>
            </a:r>
          </a:p>
          <a:p>
            <a:pPr marL="365760" marR="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Require app teams to meet minimum requirements (data format, data load frequency) to integrate and participate in automated access reviews/provisioning via IGA tool</a:t>
            </a:r>
          </a:p>
          <a:p>
            <a:pPr marL="548640" marR="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If app team is unable/unwilling to meet requirements or cooperate with remediation efforts, push back access review responsibility to them</a:t>
            </a:r>
          </a:p>
          <a:p>
            <a:pPr marL="182880" marR="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Focus on accuracy of data loads and automation where possible</a:t>
            </a:r>
          </a:p>
          <a:p>
            <a:pPr marL="36576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Investigate orphaned accounts and proactively work with app teams to remediate</a:t>
            </a:r>
          </a:p>
          <a:p>
            <a:pPr marL="36576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Regularly monitor IGA tool for data load issues and collection failures and work with app teams to remediate</a:t>
            </a:r>
          </a:p>
        </p:txBody>
      </p:sp>
      <p:sp>
        <p:nvSpPr>
          <p:cNvPr id="88" name="TextBox 87">
            <a:extLst>
              <a:ext uri="{FF2B5EF4-FFF2-40B4-BE49-F238E27FC236}">
                <a16:creationId xmlns:a16="http://schemas.microsoft.com/office/drawing/2014/main" id="{B95A2F7F-F405-8946-F9C5-D3F3B49451D4}"/>
              </a:ext>
            </a:extLst>
          </p:cNvPr>
          <p:cNvSpPr txBox="1"/>
          <p:nvPr/>
        </p:nvSpPr>
        <p:spPr>
          <a:xfrm>
            <a:off x="4856438" y="4503372"/>
            <a:ext cx="6343630" cy="1341906"/>
          </a:xfrm>
          <a:prstGeom prst="rect">
            <a:avLst/>
          </a:prstGeom>
          <a:solidFill>
            <a:srgbClr val="1E49E2"/>
          </a:solidFill>
        </p:spPr>
        <p:txBody>
          <a:bodyPr wrap="square" lIns="320040" tIns="54864" rIns="54864" bIns="54864" anchor="ctr">
            <a:spAutoFit/>
          </a:bodyPr>
          <a:lstStyle/>
          <a:p>
            <a:pPr marL="0" lvl="1" fontAlgn="ctr">
              <a:lnSpc>
                <a:spcPct val="80000"/>
              </a:lnSpc>
              <a:spcAft>
                <a:spcPts val="300"/>
              </a:spcAft>
              <a:tabLst>
                <a:tab pos="914400" algn="l"/>
              </a:tabLst>
            </a:pPr>
            <a:r>
              <a:rPr lang="en-US" sz="2000" i="1" dirty="0">
                <a:solidFill>
                  <a:srgbClr val="FFFFFF"/>
                </a:solidFill>
                <a:latin typeface="KPMG Bold" panose="020B0803030202040204" pitchFamily="34" charset="0"/>
                <a:cs typeface="Calibri" panose="020F0502020204030204" pitchFamily="34" charset="0"/>
              </a:rPr>
              <a:t>Value</a:t>
            </a:r>
          </a:p>
          <a:p>
            <a:pPr marL="18288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Accurate data is key for successful IAM processes, including compliance audits</a:t>
            </a:r>
          </a:p>
          <a:p>
            <a:pPr marL="18288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Troubleshooting issues with data or audit issues can be solved quickly with a team dedicated to development and familiar with data and development functions</a:t>
            </a:r>
          </a:p>
          <a:p>
            <a:pPr marL="18288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Push application teams toward full/improved integration with IGA tool</a:t>
            </a:r>
          </a:p>
          <a:p>
            <a:pPr marL="18288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Reduce time and effort required from access review team toward manual recertifications and data remediation during access review cycles</a:t>
            </a:r>
          </a:p>
        </p:txBody>
      </p:sp>
      <p:sp>
        <p:nvSpPr>
          <p:cNvPr id="90" name="TextBox 89">
            <a:extLst>
              <a:ext uri="{FF2B5EF4-FFF2-40B4-BE49-F238E27FC236}">
                <a16:creationId xmlns:a16="http://schemas.microsoft.com/office/drawing/2014/main" id="{43C6C3D1-BACF-E0A7-2FC6-E54E5EF4487E}"/>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102" name="TextBox 101">
            <a:extLst>
              <a:ext uri="{FF2B5EF4-FFF2-40B4-BE49-F238E27FC236}">
                <a16:creationId xmlns:a16="http://schemas.microsoft.com/office/drawing/2014/main" id="{90D0CAEC-324B-73B9-2239-08C3854506BC}"/>
              </a:ext>
            </a:extLst>
          </p:cNvPr>
          <p:cNvSpPr txBox="1"/>
          <p:nvPr/>
        </p:nvSpPr>
        <p:spPr>
          <a:xfrm>
            <a:off x="4855836" y="2271015"/>
            <a:ext cx="106087" cy="2149819"/>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103" name="TextBox 102">
            <a:extLst>
              <a:ext uri="{FF2B5EF4-FFF2-40B4-BE49-F238E27FC236}">
                <a16:creationId xmlns:a16="http://schemas.microsoft.com/office/drawing/2014/main" id="{3F629EA9-A3B3-8892-F744-4D27248814A4}"/>
              </a:ext>
            </a:extLst>
          </p:cNvPr>
          <p:cNvSpPr txBox="1"/>
          <p:nvPr/>
        </p:nvSpPr>
        <p:spPr>
          <a:xfrm>
            <a:off x="4855836" y="4502438"/>
            <a:ext cx="106087" cy="1342839"/>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105" name="Oval 104">
            <a:extLst>
              <a:ext uri="{FF2B5EF4-FFF2-40B4-BE49-F238E27FC236}">
                <a16:creationId xmlns:a16="http://schemas.microsoft.com/office/drawing/2014/main" id="{5A30E3E9-BE6F-AA45-0F49-E2D65DAC6B74}"/>
              </a:ext>
            </a:extLst>
          </p:cNvPr>
          <p:cNvSpPr/>
          <p:nvPr/>
        </p:nvSpPr>
        <p:spPr>
          <a:xfrm>
            <a:off x="4765530" y="1657524"/>
            <a:ext cx="286698" cy="286696"/>
          </a:xfrm>
          <a:prstGeom prst="ellipse">
            <a:avLst/>
          </a:prstGeom>
          <a:solidFill>
            <a:srgbClr val="FFFFFF"/>
          </a:solidFill>
          <a:ln w="1905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06" name="Arrow: Chevron 105">
            <a:extLst>
              <a:ext uri="{FF2B5EF4-FFF2-40B4-BE49-F238E27FC236}">
                <a16:creationId xmlns:a16="http://schemas.microsoft.com/office/drawing/2014/main" id="{BD278B21-F51F-B103-1FE2-B6903CD52ADE}"/>
              </a:ext>
            </a:extLst>
          </p:cNvPr>
          <p:cNvSpPr/>
          <p:nvPr/>
        </p:nvSpPr>
        <p:spPr>
          <a:xfrm>
            <a:off x="4833331" y="1725325"/>
            <a:ext cx="151096" cy="151095"/>
          </a:xfrm>
          <a:prstGeom prst="chevron">
            <a:avLst/>
          </a:prstGeom>
          <a:solidFill>
            <a:srgbClr val="1E49E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08" name="Oval 107">
            <a:extLst>
              <a:ext uri="{FF2B5EF4-FFF2-40B4-BE49-F238E27FC236}">
                <a16:creationId xmlns:a16="http://schemas.microsoft.com/office/drawing/2014/main" id="{568054C5-B1C8-4D4A-9A11-2D88B25ED8CA}"/>
              </a:ext>
            </a:extLst>
          </p:cNvPr>
          <p:cNvSpPr/>
          <p:nvPr/>
        </p:nvSpPr>
        <p:spPr>
          <a:xfrm>
            <a:off x="4765530" y="3202576"/>
            <a:ext cx="286698" cy="286696"/>
          </a:xfrm>
          <a:prstGeom prst="ellipse">
            <a:avLst/>
          </a:prstGeom>
          <a:solidFill>
            <a:srgbClr val="FFFFFF"/>
          </a:solidFill>
          <a:ln w="1905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09" name="Arrow: Chevron 108">
            <a:extLst>
              <a:ext uri="{FF2B5EF4-FFF2-40B4-BE49-F238E27FC236}">
                <a16:creationId xmlns:a16="http://schemas.microsoft.com/office/drawing/2014/main" id="{DBA5CED5-59E6-9BBC-70C2-A06BDC881006}"/>
              </a:ext>
            </a:extLst>
          </p:cNvPr>
          <p:cNvSpPr/>
          <p:nvPr/>
        </p:nvSpPr>
        <p:spPr>
          <a:xfrm>
            <a:off x="4833331" y="3270377"/>
            <a:ext cx="151096" cy="151095"/>
          </a:xfrm>
          <a:prstGeom prst="chevron">
            <a:avLst/>
          </a:prstGeom>
          <a:solidFill>
            <a:srgbClr val="1E49E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11" name="Oval 110">
            <a:extLst>
              <a:ext uri="{FF2B5EF4-FFF2-40B4-BE49-F238E27FC236}">
                <a16:creationId xmlns:a16="http://schemas.microsoft.com/office/drawing/2014/main" id="{76D49CA6-C922-2624-B026-42FBF392FC88}"/>
              </a:ext>
            </a:extLst>
          </p:cNvPr>
          <p:cNvSpPr/>
          <p:nvPr/>
        </p:nvSpPr>
        <p:spPr>
          <a:xfrm>
            <a:off x="4765530" y="5030977"/>
            <a:ext cx="286698" cy="286696"/>
          </a:xfrm>
          <a:prstGeom prst="ellipse">
            <a:avLst/>
          </a:prstGeom>
          <a:solidFill>
            <a:srgbClr val="FFFFFF"/>
          </a:solidFill>
          <a:ln w="1905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12" name="Arrow: Chevron 111">
            <a:extLst>
              <a:ext uri="{FF2B5EF4-FFF2-40B4-BE49-F238E27FC236}">
                <a16:creationId xmlns:a16="http://schemas.microsoft.com/office/drawing/2014/main" id="{D34E6000-E54F-95B1-A051-116D76ABAADD}"/>
              </a:ext>
            </a:extLst>
          </p:cNvPr>
          <p:cNvSpPr/>
          <p:nvPr/>
        </p:nvSpPr>
        <p:spPr>
          <a:xfrm>
            <a:off x="4833331" y="5098778"/>
            <a:ext cx="151096" cy="151095"/>
          </a:xfrm>
          <a:prstGeom prst="chevron">
            <a:avLst/>
          </a:prstGeom>
          <a:solidFill>
            <a:srgbClr val="1E49E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16" name="Rectangle 115">
            <a:extLst>
              <a:ext uri="{FF2B5EF4-FFF2-40B4-BE49-F238E27FC236}">
                <a16:creationId xmlns:a16="http://schemas.microsoft.com/office/drawing/2014/main" id="{F6BCE34D-8083-528F-6088-27C3E6AD7E47}"/>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4" name="Picture 3" descr="A group of people sitting at a table&#10;&#10;Description automatically generated">
            <a:extLst>
              <a:ext uri="{FF2B5EF4-FFF2-40B4-BE49-F238E27FC236}">
                <a16:creationId xmlns:a16="http://schemas.microsoft.com/office/drawing/2014/main" id="{F7E8C570-9382-A7DA-14AD-00EC4DB4828E}"/>
              </a:ext>
            </a:extLst>
          </p:cNvPr>
          <p:cNvPicPr>
            <a:picLocks noChangeAspect="1"/>
          </p:cNvPicPr>
          <p:nvPr/>
        </p:nvPicPr>
        <p:blipFill rotWithShape="1">
          <a:blip r:embed="rId2">
            <a:extLst>
              <a:ext uri="{28A0092B-C50C-407E-A947-70E740481C1C}">
                <a14:useLocalDpi xmlns:a14="http://schemas.microsoft.com/office/drawing/2010/main" val="0"/>
              </a:ext>
            </a:extLst>
          </a:blip>
          <a:srcRect l="72722" t="4611" r="1061" b="2209"/>
          <a:stretch/>
        </p:blipFill>
        <p:spPr>
          <a:xfrm flipH="1">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21101176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2.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 Widescreen [16:9] Feb 2022">
  <a:themeElements>
    <a:clrScheme name="Custom 6">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2" id="{EC94DEF4-1B0F-401A-BD23-C66527C6735F}" vid="{4D5BB12D-8F1C-4AB1-9671-1359866E4206}"/>
    </a:ext>
  </a:extLst>
</a:theme>
</file>

<file path=ppt/theme/theme2.xml><?xml version="1.0" encoding="utf-8"?>
<a:theme xmlns:a="http://schemas.openxmlformats.org/drawingml/2006/main" name="1_KPMG Widescreen [16:9] Feb 2022">
  <a:themeElements>
    <a:clrScheme name="Custom 6">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2" id="{EC94DEF4-1B0F-401A-BD23-C66527C6735F}" vid="{4D5BB12D-8F1C-4AB1-9671-1359866E420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KPMG Widescreen Standard Template_wSupertitle_wResume and Coverletter</Template>
  <TotalTime>301</TotalTime>
  <Words>2352</Words>
  <Application>Microsoft Office PowerPoint</Application>
  <PresentationFormat>Widescreen</PresentationFormat>
  <Paragraphs>268</Paragraphs>
  <Slides>20</Slides>
  <Notes>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20</vt:i4>
      </vt:variant>
    </vt:vector>
  </HeadingPairs>
  <TitlesOfParts>
    <vt:vector size="24" baseType="lpstr">
      <vt:lpstr>Arial</vt:lpstr>
      <vt:lpstr>KPMG Bold</vt:lpstr>
      <vt:lpstr>KPMG Widescreen [16:9] Feb 2022</vt:lpstr>
      <vt:lpstr>1_KPMG Widescreen [16:9] Feb 2022</vt:lpstr>
      <vt:lpstr>Cigna  IAM Strategy</vt:lpstr>
      <vt:lpstr>PowerPoint Presentation</vt:lpstr>
      <vt:lpstr>PowerPoint Presentation</vt:lpstr>
      <vt:lpstr>Main objectives for IAM</vt:lpstr>
      <vt:lpstr>Main objectives for IAM</vt:lpstr>
      <vt:lpstr>Data management</vt:lpstr>
      <vt:lpstr>Data management</vt:lpstr>
      <vt:lpstr>Technical development team (ETL)</vt:lpstr>
      <vt:lpstr>Technical development team (ETL)</vt:lpstr>
      <vt:lpstr>Identity Threat Detection and Response (ITDR) team (new)</vt:lpstr>
      <vt:lpstr>Identity Threat Detection and Response (ITDR) team (new)</vt:lpstr>
      <vt:lpstr>Audit and compliance team</vt:lpstr>
      <vt:lpstr>Audit and compliance team</vt:lpstr>
      <vt:lpstr>RBAC</vt:lpstr>
      <vt:lpstr>RBAC</vt:lpstr>
      <vt:lpstr>Technical operations (Level 2 engineering)</vt:lpstr>
      <vt:lpstr>Technical operations (Level 2 engineering)</vt:lpstr>
      <vt:lpstr>Business/project management (PMO) (new)</vt:lpstr>
      <vt:lpstr>Business/project management (PMO) (new)</vt:lpstr>
      <vt:lpstr>PowerPoint Presentation</vt:lpstr>
    </vt:vector>
  </TitlesOfParts>
  <Company>RR Donnelley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Johanna Venice Aquino</dc:creator>
  <cp:lastModifiedBy>Feliciano, Virginia</cp:lastModifiedBy>
  <cp:revision>8</cp:revision>
  <dcterms:created xsi:type="dcterms:W3CDTF">2023-10-31T00:45:33Z</dcterms:created>
  <dcterms:modified xsi:type="dcterms:W3CDTF">2023-10-31T14:03:39Z</dcterms:modified>
  <cp:category>KPMG Public</cp:category>
</cp:coreProperties>
</file>